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6" r:id="rId4"/>
    <p:sldId id="267" r:id="rId5"/>
    <p:sldId id="265" r:id="rId6"/>
    <p:sldId id="261" r:id="rId7"/>
    <p:sldId id="268" r:id="rId8"/>
    <p:sldId id="271" r:id="rId9"/>
    <p:sldId id="269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3CEE8"/>
    <a:srgbClr val="3399FF"/>
    <a:srgbClr val="0066CC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900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C51B6AE-68F2-4EAD-BCF0-244F66D15AED}" type="doc">
      <dgm:prSet loTypeId="urn:microsoft.com/office/officeart/2005/8/layout/hList2" loCatId="list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ru-RU"/>
        </a:p>
      </dgm:t>
    </dgm:pt>
    <dgm:pt modelId="{CA79E53E-1B1A-46C1-B600-8260ECF2F2B0}">
      <dgm:prSet phldrT="[Текст]"/>
      <dgm:spPr/>
      <dgm:t>
        <a:bodyPr/>
        <a:lstStyle/>
        <a:p>
          <a:pPr algn="l"/>
          <a:r>
            <a:rPr lang="ru-RU" dirty="0">
              <a:solidFill>
                <a:schemeClr val="accent1">
                  <a:lumMod val="75000"/>
                </a:schemeClr>
              </a:solidFill>
            </a:rPr>
            <a:t>Целевой</a:t>
          </a:r>
          <a:r>
            <a:rPr lang="ru-RU" dirty="0"/>
            <a:t> </a:t>
          </a:r>
          <a:r>
            <a:rPr lang="ru-RU" dirty="0">
              <a:solidFill>
                <a:schemeClr val="accent1">
                  <a:lumMod val="75000"/>
                </a:schemeClr>
              </a:solidFill>
            </a:rPr>
            <a:t>раздел</a:t>
          </a:r>
        </a:p>
      </dgm:t>
    </dgm:pt>
    <dgm:pt modelId="{1FB00684-E1A5-4FAE-BBCB-D34766921E3F}" type="parTrans" cxnId="{8B59A0AF-4B5B-4B94-8316-A316A5CBC190}">
      <dgm:prSet/>
      <dgm:spPr/>
      <dgm:t>
        <a:bodyPr/>
        <a:lstStyle/>
        <a:p>
          <a:endParaRPr lang="ru-RU"/>
        </a:p>
      </dgm:t>
    </dgm:pt>
    <dgm:pt modelId="{F5796A5B-D93B-4091-8383-F15507CA01A1}" type="sibTrans" cxnId="{8B59A0AF-4B5B-4B94-8316-A316A5CBC190}">
      <dgm:prSet/>
      <dgm:spPr/>
      <dgm:t>
        <a:bodyPr/>
        <a:lstStyle/>
        <a:p>
          <a:endParaRPr lang="ru-RU"/>
        </a:p>
      </dgm:t>
    </dgm:pt>
    <dgm:pt modelId="{67CF2102-EA39-467F-9FCE-814729174C1B}">
      <dgm:prSet phldrT="[Текст]" custT="1"/>
      <dgm:spPr/>
      <dgm:t>
        <a:bodyPr/>
        <a:lstStyle/>
        <a:p>
          <a:pPr algn="just"/>
          <a:endParaRPr lang="ru-RU" sz="800" dirty="0">
            <a:solidFill>
              <a:schemeClr val="accent1">
                <a:lumMod val="50000"/>
              </a:schemeClr>
            </a:solidFill>
          </a:endParaRPr>
        </a:p>
      </dgm:t>
    </dgm:pt>
    <dgm:pt modelId="{EAA7418E-1A3F-4370-83A5-6BCA1FA056A4}" type="parTrans" cxnId="{1B69C9E9-FFD4-4902-BFFB-8D1657DC2CBE}">
      <dgm:prSet/>
      <dgm:spPr/>
      <dgm:t>
        <a:bodyPr/>
        <a:lstStyle/>
        <a:p>
          <a:endParaRPr lang="ru-RU"/>
        </a:p>
      </dgm:t>
    </dgm:pt>
    <dgm:pt modelId="{2EF5C017-5BF7-4DEF-AC06-7C66EBB55028}" type="sibTrans" cxnId="{1B69C9E9-FFD4-4902-BFFB-8D1657DC2CBE}">
      <dgm:prSet/>
      <dgm:spPr/>
      <dgm:t>
        <a:bodyPr/>
        <a:lstStyle/>
        <a:p>
          <a:endParaRPr lang="ru-RU"/>
        </a:p>
      </dgm:t>
    </dgm:pt>
    <dgm:pt modelId="{AB268A75-CBB6-406C-BB75-063C6CE7661F}">
      <dgm:prSet phldrT="[Текст]"/>
      <dgm:spPr/>
      <dgm:t>
        <a:bodyPr/>
        <a:lstStyle/>
        <a:p>
          <a:pPr algn="l"/>
          <a:r>
            <a:rPr lang="ru-RU" dirty="0">
              <a:solidFill>
                <a:schemeClr val="accent1">
                  <a:lumMod val="75000"/>
                </a:schemeClr>
              </a:solidFill>
            </a:rPr>
            <a:t>Содержательный</a:t>
          </a:r>
          <a:r>
            <a:rPr lang="ru-RU" dirty="0"/>
            <a:t> </a:t>
          </a:r>
          <a:r>
            <a:rPr lang="ru-RU" dirty="0">
              <a:solidFill>
                <a:schemeClr val="accent1">
                  <a:lumMod val="75000"/>
                </a:schemeClr>
              </a:solidFill>
            </a:rPr>
            <a:t>раздел</a:t>
          </a:r>
        </a:p>
      </dgm:t>
    </dgm:pt>
    <dgm:pt modelId="{31E65212-5F1D-4B6E-A4FA-EDA5651F8E9F}" type="parTrans" cxnId="{6A26A9A7-AF70-4C99-8E96-C79141F0B24C}">
      <dgm:prSet/>
      <dgm:spPr/>
      <dgm:t>
        <a:bodyPr/>
        <a:lstStyle/>
        <a:p>
          <a:endParaRPr lang="ru-RU"/>
        </a:p>
      </dgm:t>
    </dgm:pt>
    <dgm:pt modelId="{AB2F0033-AEBC-4CC6-88AB-06750EF45C66}" type="sibTrans" cxnId="{6A26A9A7-AF70-4C99-8E96-C79141F0B24C}">
      <dgm:prSet/>
      <dgm:spPr/>
      <dgm:t>
        <a:bodyPr/>
        <a:lstStyle/>
        <a:p>
          <a:endParaRPr lang="ru-RU"/>
        </a:p>
      </dgm:t>
    </dgm:pt>
    <dgm:pt modelId="{39FA4770-EE0D-4FFD-9284-30B7D4162789}">
      <dgm:prSet phldrT="[Текст]" custT="1"/>
      <dgm:spPr/>
      <dgm:t>
        <a:bodyPr/>
        <a:lstStyle/>
        <a:p>
          <a:pPr algn="just"/>
          <a:r>
            <a:rPr lang="ru-RU" sz="800" b="1" dirty="0">
              <a:solidFill>
                <a:schemeClr val="accent1">
                  <a:lumMod val="50000"/>
                </a:schemeClr>
              </a:solidFill>
            </a:rPr>
            <a:t>П</a:t>
          </a:r>
          <a:r>
            <a:rPr lang="ru-RU" sz="800" dirty="0">
              <a:solidFill>
                <a:schemeClr val="accent1">
                  <a:lumMod val="50000"/>
                </a:schemeClr>
              </a:solidFill>
            </a:rPr>
            <a:t>редставляет описание образовательной деятельности в соответствии с направлениями развития ребенка в пяти образовательных областях:</a:t>
          </a:r>
        </a:p>
      </dgm:t>
    </dgm:pt>
    <dgm:pt modelId="{E531D60F-E7D6-4F33-8170-BAE62DD3B7FD}" type="parTrans" cxnId="{71974B9C-C091-4852-B96F-50CDFFC8AE75}">
      <dgm:prSet/>
      <dgm:spPr/>
      <dgm:t>
        <a:bodyPr/>
        <a:lstStyle/>
        <a:p>
          <a:endParaRPr lang="ru-RU"/>
        </a:p>
      </dgm:t>
    </dgm:pt>
    <dgm:pt modelId="{C50B1392-299C-4F32-A2E5-1D240A7AC3DF}" type="sibTrans" cxnId="{71974B9C-C091-4852-B96F-50CDFFC8AE75}">
      <dgm:prSet/>
      <dgm:spPr/>
      <dgm:t>
        <a:bodyPr/>
        <a:lstStyle/>
        <a:p>
          <a:endParaRPr lang="ru-RU"/>
        </a:p>
      </dgm:t>
    </dgm:pt>
    <dgm:pt modelId="{8BF0E857-6098-47A2-9902-849D0E1D0895}">
      <dgm:prSet phldrT="[Текст]"/>
      <dgm:spPr/>
      <dgm:t>
        <a:bodyPr/>
        <a:lstStyle/>
        <a:p>
          <a:pPr algn="l"/>
          <a:r>
            <a:rPr lang="ru-RU" dirty="0">
              <a:solidFill>
                <a:schemeClr val="accent1">
                  <a:lumMod val="75000"/>
                </a:schemeClr>
              </a:solidFill>
            </a:rPr>
            <a:t>Организационный</a:t>
          </a:r>
          <a:r>
            <a:rPr lang="ru-RU" dirty="0"/>
            <a:t> </a:t>
          </a:r>
          <a:r>
            <a:rPr lang="ru-RU" dirty="0">
              <a:solidFill>
                <a:schemeClr val="accent1">
                  <a:lumMod val="75000"/>
                </a:schemeClr>
              </a:solidFill>
            </a:rPr>
            <a:t>раздел</a:t>
          </a:r>
        </a:p>
      </dgm:t>
    </dgm:pt>
    <dgm:pt modelId="{68C33F40-6882-4821-9AC4-28C6FB949BB3}" type="parTrans" cxnId="{DBEBC472-DAA5-4F1A-927E-1E86D11D0EBB}">
      <dgm:prSet/>
      <dgm:spPr/>
      <dgm:t>
        <a:bodyPr/>
        <a:lstStyle/>
        <a:p>
          <a:endParaRPr lang="ru-RU"/>
        </a:p>
      </dgm:t>
    </dgm:pt>
    <dgm:pt modelId="{5A0994E0-E804-4816-B46C-42639A534CA3}" type="sibTrans" cxnId="{DBEBC472-DAA5-4F1A-927E-1E86D11D0EBB}">
      <dgm:prSet/>
      <dgm:spPr/>
      <dgm:t>
        <a:bodyPr/>
        <a:lstStyle/>
        <a:p>
          <a:endParaRPr lang="ru-RU"/>
        </a:p>
      </dgm:t>
    </dgm:pt>
    <dgm:pt modelId="{44AE4644-9E02-4003-92B6-AFAA52FAACC3}">
      <dgm:prSet phldrT="[Текст]" custT="1"/>
      <dgm:spPr/>
      <dgm:t>
        <a:bodyPr/>
        <a:lstStyle/>
        <a:p>
          <a:pPr algn="just"/>
          <a:r>
            <a:rPr lang="ru-RU" sz="800" b="1" dirty="0">
              <a:solidFill>
                <a:schemeClr val="accent1">
                  <a:lumMod val="50000"/>
                </a:schemeClr>
              </a:solidFill>
            </a:rPr>
            <a:t>В</a:t>
          </a:r>
          <a:r>
            <a:rPr lang="ru-RU" sz="800" dirty="0">
              <a:solidFill>
                <a:schemeClr val="accent1">
                  <a:lumMod val="50000"/>
                </a:schemeClr>
              </a:solidFill>
            </a:rPr>
            <a:t>ключает описание психолого-педагогических и кадровых условий реализации Программы, организацию развивающей предметно-пространственной среды в ДОО. Показано материально-техническое обеспечение Программы в обязательной части и в части, формируемой участниками образовательных отношений</a:t>
          </a:r>
        </a:p>
      </dgm:t>
    </dgm:pt>
    <dgm:pt modelId="{479FF961-9F86-4A98-A2E9-D87F32B84E7A}" type="parTrans" cxnId="{77E07F09-534F-489C-99CE-47FD2FA5CFC5}">
      <dgm:prSet/>
      <dgm:spPr/>
      <dgm:t>
        <a:bodyPr/>
        <a:lstStyle/>
        <a:p>
          <a:endParaRPr lang="ru-RU"/>
        </a:p>
      </dgm:t>
    </dgm:pt>
    <dgm:pt modelId="{766DF467-CED9-4E28-961F-B2F191715C57}" type="sibTrans" cxnId="{77E07F09-534F-489C-99CE-47FD2FA5CFC5}">
      <dgm:prSet/>
      <dgm:spPr/>
      <dgm:t>
        <a:bodyPr/>
        <a:lstStyle/>
        <a:p>
          <a:endParaRPr lang="ru-RU"/>
        </a:p>
      </dgm:t>
    </dgm:pt>
    <dgm:pt modelId="{696C514B-6767-41ED-89FD-B300B3635B6C}">
      <dgm:prSet custT="1"/>
      <dgm:spPr/>
      <dgm:t>
        <a:bodyPr/>
        <a:lstStyle/>
        <a:p>
          <a:pPr algn="just"/>
          <a:r>
            <a:rPr lang="ru-RU" sz="800" dirty="0">
              <a:solidFill>
                <a:schemeClr val="accent1">
                  <a:lumMod val="50000"/>
                </a:schemeClr>
              </a:solidFill>
            </a:rPr>
            <a:t> познавательное развитие; </a:t>
          </a:r>
        </a:p>
      </dgm:t>
    </dgm:pt>
    <dgm:pt modelId="{F3875A5D-01AC-4F18-9EE7-FE315B88CFE4}" type="parTrans" cxnId="{B6367376-CB82-43E9-BA9F-634014CAAD0A}">
      <dgm:prSet/>
      <dgm:spPr/>
      <dgm:t>
        <a:bodyPr/>
        <a:lstStyle/>
        <a:p>
          <a:endParaRPr lang="ru-RU"/>
        </a:p>
      </dgm:t>
    </dgm:pt>
    <dgm:pt modelId="{20FDE9AB-C94B-42AF-8EA8-FAEA66F03B9B}" type="sibTrans" cxnId="{B6367376-CB82-43E9-BA9F-634014CAAD0A}">
      <dgm:prSet/>
      <dgm:spPr/>
      <dgm:t>
        <a:bodyPr/>
        <a:lstStyle/>
        <a:p>
          <a:endParaRPr lang="ru-RU"/>
        </a:p>
      </dgm:t>
    </dgm:pt>
    <dgm:pt modelId="{5AE3D915-17CF-461C-BD26-30C0B768CE91}">
      <dgm:prSet custT="1"/>
      <dgm:spPr/>
      <dgm:t>
        <a:bodyPr/>
        <a:lstStyle/>
        <a:p>
          <a:pPr algn="just"/>
          <a:r>
            <a:rPr lang="ru-RU" sz="800" dirty="0">
              <a:solidFill>
                <a:schemeClr val="accent1">
                  <a:lumMod val="50000"/>
                </a:schemeClr>
              </a:solidFill>
            </a:rPr>
            <a:t> речевое развитие; </a:t>
          </a:r>
        </a:p>
      </dgm:t>
    </dgm:pt>
    <dgm:pt modelId="{C836F5E4-C83E-4ACE-AD2C-29CBE2D26666}" type="parTrans" cxnId="{C958BEED-5731-4538-B27D-B7A18D1C265F}">
      <dgm:prSet/>
      <dgm:spPr/>
      <dgm:t>
        <a:bodyPr/>
        <a:lstStyle/>
        <a:p>
          <a:endParaRPr lang="ru-RU"/>
        </a:p>
      </dgm:t>
    </dgm:pt>
    <dgm:pt modelId="{11DC8653-A64F-4E44-B43F-293953CB5C9D}" type="sibTrans" cxnId="{C958BEED-5731-4538-B27D-B7A18D1C265F}">
      <dgm:prSet/>
      <dgm:spPr/>
      <dgm:t>
        <a:bodyPr/>
        <a:lstStyle/>
        <a:p>
          <a:endParaRPr lang="ru-RU"/>
        </a:p>
      </dgm:t>
    </dgm:pt>
    <dgm:pt modelId="{BBACF860-C91E-4947-9D08-1DF5552FD003}">
      <dgm:prSet custT="1"/>
      <dgm:spPr/>
      <dgm:t>
        <a:bodyPr/>
        <a:lstStyle/>
        <a:p>
          <a:pPr algn="just"/>
          <a:r>
            <a:rPr lang="ru-RU" sz="800" dirty="0">
              <a:solidFill>
                <a:schemeClr val="accent1">
                  <a:lumMod val="50000"/>
                </a:schemeClr>
              </a:solidFill>
            </a:rPr>
            <a:t> физическое развитие;</a:t>
          </a:r>
        </a:p>
      </dgm:t>
    </dgm:pt>
    <dgm:pt modelId="{28E4B7E3-1B45-41D4-BD58-53D0CC8FF3F7}" type="parTrans" cxnId="{DD83D314-5AF3-40AE-A721-6DCAF29859EF}">
      <dgm:prSet/>
      <dgm:spPr/>
      <dgm:t>
        <a:bodyPr/>
        <a:lstStyle/>
        <a:p>
          <a:endParaRPr lang="ru-RU"/>
        </a:p>
      </dgm:t>
    </dgm:pt>
    <dgm:pt modelId="{BCFCEEC1-2A11-4771-81B7-01BA6C0FA127}" type="sibTrans" cxnId="{DD83D314-5AF3-40AE-A721-6DCAF29859EF}">
      <dgm:prSet/>
      <dgm:spPr/>
      <dgm:t>
        <a:bodyPr/>
        <a:lstStyle/>
        <a:p>
          <a:endParaRPr lang="ru-RU"/>
        </a:p>
      </dgm:t>
    </dgm:pt>
    <dgm:pt modelId="{B878908B-E790-4E16-8F2C-DB781B5BF5E6}">
      <dgm:prSet custT="1"/>
      <dgm:spPr/>
      <dgm:t>
        <a:bodyPr/>
        <a:lstStyle/>
        <a:p>
          <a:pPr algn="just"/>
          <a:r>
            <a:rPr lang="ru-RU" sz="800" dirty="0">
              <a:solidFill>
                <a:schemeClr val="accent1">
                  <a:lumMod val="50000"/>
                </a:schemeClr>
              </a:solidFill>
            </a:rPr>
            <a:t> художественно-эстетическое развитие.</a:t>
          </a:r>
        </a:p>
      </dgm:t>
    </dgm:pt>
    <dgm:pt modelId="{84539AA1-D38C-4333-83FC-EF52B0C4B258}" type="parTrans" cxnId="{AB03C2EE-A515-46D0-8214-1ED975753122}">
      <dgm:prSet/>
      <dgm:spPr/>
      <dgm:t>
        <a:bodyPr/>
        <a:lstStyle/>
        <a:p>
          <a:endParaRPr lang="ru-RU"/>
        </a:p>
      </dgm:t>
    </dgm:pt>
    <dgm:pt modelId="{DDC75519-2579-459D-9921-2F0B6ED40680}" type="sibTrans" cxnId="{AB03C2EE-A515-46D0-8214-1ED975753122}">
      <dgm:prSet/>
      <dgm:spPr/>
      <dgm:t>
        <a:bodyPr/>
        <a:lstStyle/>
        <a:p>
          <a:endParaRPr lang="ru-RU"/>
        </a:p>
      </dgm:t>
    </dgm:pt>
    <dgm:pt modelId="{8502A52C-98CC-40F6-9B4B-5DC6C257520A}">
      <dgm:prSet/>
      <dgm:spPr/>
      <dgm:t>
        <a:bodyPr/>
        <a:lstStyle/>
        <a:p>
          <a:pPr algn="l"/>
          <a:endParaRPr lang="ru-RU" sz="700" dirty="0"/>
        </a:p>
      </dgm:t>
    </dgm:pt>
    <dgm:pt modelId="{41B57E99-BF1C-4D81-BB17-4922F64BDB06}" type="parTrans" cxnId="{E36A5A52-EE61-4AD2-9C28-CDA13E923DCB}">
      <dgm:prSet/>
      <dgm:spPr/>
      <dgm:t>
        <a:bodyPr/>
        <a:lstStyle/>
        <a:p>
          <a:endParaRPr lang="ru-RU"/>
        </a:p>
      </dgm:t>
    </dgm:pt>
    <dgm:pt modelId="{0E106015-9C3F-4132-8B07-C1005C376F98}" type="sibTrans" cxnId="{E36A5A52-EE61-4AD2-9C28-CDA13E923DCB}">
      <dgm:prSet/>
      <dgm:spPr/>
      <dgm:t>
        <a:bodyPr/>
        <a:lstStyle/>
        <a:p>
          <a:endParaRPr lang="ru-RU"/>
        </a:p>
      </dgm:t>
    </dgm:pt>
    <dgm:pt modelId="{114D2210-462A-404D-9B78-ADCBC124CBCC}">
      <dgm:prSet custT="1"/>
      <dgm:spPr/>
      <dgm:t>
        <a:bodyPr/>
        <a:lstStyle/>
        <a:p>
          <a:pPr algn="just"/>
          <a:r>
            <a:rPr lang="ru-RU" sz="800" dirty="0">
              <a:solidFill>
                <a:schemeClr val="accent1">
                  <a:lumMod val="50000"/>
                </a:schemeClr>
              </a:solidFill>
            </a:rPr>
            <a:t>Программы в обязательной части и в части Программы, формируемой участниками образовательных отношений. Определены подходы к педагогической диагностике достижения планируемых результатов. </a:t>
          </a:r>
        </a:p>
      </dgm:t>
    </dgm:pt>
    <dgm:pt modelId="{2344ED4C-131D-4B27-9D35-A3B5B42D651E}" type="parTrans" cxnId="{EE6B32CA-3B0A-4090-974A-2C9E3F4B0CF2}">
      <dgm:prSet/>
      <dgm:spPr/>
      <dgm:t>
        <a:bodyPr/>
        <a:lstStyle/>
        <a:p>
          <a:endParaRPr lang="ru-RU"/>
        </a:p>
      </dgm:t>
    </dgm:pt>
    <dgm:pt modelId="{2C1B81BE-16AD-45C3-B966-24EB621892B4}" type="sibTrans" cxnId="{EE6B32CA-3B0A-4090-974A-2C9E3F4B0CF2}">
      <dgm:prSet/>
      <dgm:spPr/>
      <dgm:t>
        <a:bodyPr/>
        <a:lstStyle/>
        <a:p>
          <a:endParaRPr lang="ru-RU"/>
        </a:p>
      </dgm:t>
    </dgm:pt>
    <dgm:pt modelId="{ED02BA9B-EB2B-4366-98D5-19A5B0D59028}">
      <dgm:prSet custT="1"/>
      <dgm:spPr/>
      <dgm:t>
        <a:bodyPr/>
        <a:lstStyle/>
        <a:p>
          <a:pPr algn="just"/>
          <a:r>
            <a:rPr lang="ru-RU" sz="800" dirty="0">
              <a:solidFill>
                <a:schemeClr val="accent1">
                  <a:lumMod val="50000"/>
                </a:schemeClr>
              </a:solidFill>
            </a:rPr>
            <a:t>В разделе определены примерные перечни художественной литературы, музыкальных произведений, произведений изобразительного искусства для использования в образовательной работе в разных возрастных группах, а также примерный перечень рекомендованных для семейного просмотра анимационных произведений.</a:t>
          </a:r>
        </a:p>
      </dgm:t>
    </dgm:pt>
    <dgm:pt modelId="{D2FC552B-A227-42C9-BE4F-3BDCD4524F28}" type="parTrans" cxnId="{3D233F76-1305-42BC-A90F-9020B066DC6F}">
      <dgm:prSet/>
      <dgm:spPr/>
      <dgm:t>
        <a:bodyPr/>
        <a:lstStyle/>
        <a:p>
          <a:endParaRPr lang="ru-RU"/>
        </a:p>
      </dgm:t>
    </dgm:pt>
    <dgm:pt modelId="{804848AF-370C-4B60-851B-C5F35F865143}" type="sibTrans" cxnId="{3D233F76-1305-42BC-A90F-9020B066DC6F}">
      <dgm:prSet/>
      <dgm:spPr/>
      <dgm:t>
        <a:bodyPr/>
        <a:lstStyle/>
        <a:p>
          <a:endParaRPr lang="ru-RU"/>
        </a:p>
      </dgm:t>
    </dgm:pt>
    <dgm:pt modelId="{414F5899-E1DA-4DF7-919A-B94E0B94F9D8}">
      <dgm:prSet custT="1"/>
      <dgm:spPr/>
      <dgm:t>
        <a:bodyPr/>
        <a:lstStyle/>
        <a:p>
          <a:pPr algn="just"/>
          <a:r>
            <a:rPr lang="ru-RU" sz="800" dirty="0">
              <a:solidFill>
                <a:schemeClr val="accent1">
                  <a:lumMod val="50000"/>
                </a:schemeClr>
              </a:solidFill>
            </a:rPr>
            <a:t>Представлены примерный режим и распорядок дня в дошкольных группах, федеральный календарный план воспитательной работы. </a:t>
          </a:r>
        </a:p>
      </dgm:t>
    </dgm:pt>
    <dgm:pt modelId="{CA1B8293-3F0E-47D5-B5FD-C269AAD1F451}" type="parTrans" cxnId="{D4A8B37E-19E0-4FC7-AD50-AD83D37E16B9}">
      <dgm:prSet/>
      <dgm:spPr/>
      <dgm:t>
        <a:bodyPr/>
        <a:lstStyle/>
        <a:p>
          <a:endParaRPr lang="ru-RU"/>
        </a:p>
      </dgm:t>
    </dgm:pt>
    <dgm:pt modelId="{8EB0985D-1731-440B-8EB2-B5D4A51AAD8D}" type="sibTrans" cxnId="{D4A8B37E-19E0-4FC7-AD50-AD83D37E16B9}">
      <dgm:prSet/>
      <dgm:spPr/>
      <dgm:t>
        <a:bodyPr/>
        <a:lstStyle/>
        <a:p>
          <a:endParaRPr lang="ru-RU"/>
        </a:p>
      </dgm:t>
    </dgm:pt>
    <dgm:pt modelId="{12E5DB2D-EDB8-4ECF-A9FC-26B2C004C109}">
      <dgm:prSet phldrT="[Текст]" custT="1"/>
      <dgm:spPr/>
      <dgm:t>
        <a:bodyPr/>
        <a:lstStyle/>
        <a:p>
          <a:pPr algn="just"/>
          <a:r>
            <a:rPr lang="ru-RU" sz="800" dirty="0">
              <a:solidFill>
                <a:schemeClr val="accent1">
                  <a:lumMod val="50000"/>
                </a:schemeClr>
              </a:solidFill>
            </a:rPr>
            <a:t> социально-коммуникативное развитие; </a:t>
          </a:r>
        </a:p>
      </dgm:t>
    </dgm:pt>
    <dgm:pt modelId="{1D343BFA-C975-4B10-A825-7D9149004AE7}" type="parTrans" cxnId="{47E8F31E-16BB-4F55-83AE-1E64EBB94629}">
      <dgm:prSet/>
      <dgm:spPr/>
      <dgm:t>
        <a:bodyPr/>
        <a:lstStyle/>
        <a:p>
          <a:endParaRPr lang="ru-RU"/>
        </a:p>
      </dgm:t>
    </dgm:pt>
    <dgm:pt modelId="{01694202-F1FD-4339-AF3E-259CD4BAC114}" type="sibTrans" cxnId="{47E8F31E-16BB-4F55-83AE-1E64EBB94629}">
      <dgm:prSet/>
      <dgm:spPr/>
      <dgm:t>
        <a:bodyPr/>
        <a:lstStyle/>
        <a:p>
          <a:endParaRPr lang="ru-RU"/>
        </a:p>
      </dgm:t>
    </dgm:pt>
    <dgm:pt modelId="{1CED18BC-9BF7-4173-B91C-78A8E13D2DE9}">
      <dgm:prSet custT="1"/>
      <dgm:spPr/>
      <dgm:t>
        <a:bodyPr/>
        <a:lstStyle/>
        <a:p>
          <a:pPr algn="just"/>
          <a:r>
            <a:rPr lang="ru-RU" sz="800" dirty="0">
              <a:solidFill>
                <a:schemeClr val="accent1">
                  <a:lumMod val="50000"/>
                </a:schemeClr>
              </a:solidFill>
            </a:rPr>
            <a:t>В нем раскрыто описание вариативных форм, способов, методов и средств реализации Программы. Представлены особенности образовательной деятельности разных видов и культурных практик и способов поддержки детской инициативы. Отражено взаимодействие педагогического коллектива с семьями обучающихся, направления и задачи коррекционно-развивающей работы с детьми дошкольного возраста с особыми образовательными потребностями различных целевых групп, в том числе детей с ограниченными возможностями здоровья и детей-инвалидов.  </a:t>
          </a:r>
        </a:p>
      </dgm:t>
    </dgm:pt>
    <dgm:pt modelId="{180FEF8C-023E-421A-8015-AF1B63B7FDA7}" type="parTrans" cxnId="{D5F2FA8B-5287-4AD8-BF33-49B79FC384F8}">
      <dgm:prSet/>
      <dgm:spPr/>
      <dgm:t>
        <a:bodyPr/>
        <a:lstStyle/>
        <a:p>
          <a:endParaRPr lang="ru-RU"/>
        </a:p>
      </dgm:t>
    </dgm:pt>
    <dgm:pt modelId="{0636D883-DDA1-4B53-9152-D2CA2861FA7F}" type="sibTrans" cxnId="{D5F2FA8B-5287-4AD8-BF33-49B79FC384F8}">
      <dgm:prSet/>
      <dgm:spPr/>
      <dgm:t>
        <a:bodyPr/>
        <a:lstStyle/>
        <a:p>
          <a:endParaRPr lang="ru-RU"/>
        </a:p>
      </dgm:t>
    </dgm:pt>
    <dgm:pt modelId="{E7625537-6B78-4170-8FCD-BEF384F01AA0}">
      <dgm:prSet custT="1"/>
      <dgm:spPr/>
      <dgm:t>
        <a:bodyPr/>
        <a:lstStyle/>
        <a:p>
          <a:pPr algn="just"/>
          <a:r>
            <a:rPr lang="ru-RU" sz="800" dirty="0">
              <a:solidFill>
                <a:schemeClr val="accent1">
                  <a:lumMod val="50000"/>
                </a:schemeClr>
              </a:solidFill>
            </a:rPr>
            <a:t>В содержательный раздел Программы входит </a:t>
          </a:r>
          <a:r>
            <a:rPr lang="ru-RU" sz="800" b="1" dirty="0">
              <a:solidFill>
                <a:schemeClr val="accent1">
                  <a:lumMod val="50000"/>
                </a:schemeClr>
              </a:solidFill>
            </a:rPr>
            <a:t>рабочая программа воспитания</a:t>
          </a:r>
          <a:r>
            <a:rPr lang="ru-RU" sz="800" dirty="0">
              <a:solidFill>
                <a:schemeClr val="accent1">
                  <a:lumMod val="50000"/>
                </a:schemeClr>
              </a:solidFill>
            </a:rPr>
            <a:t>, которая раскрывает задачи и направления воспитательной работы, предусматривает приобщение детей к российским традиционным духовным ценностям, включая культурные ценности своей этнической группы, правилам и нормам поведения в российском обществе. </a:t>
          </a:r>
        </a:p>
      </dgm:t>
    </dgm:pt>
    <dgm:pt modelId="{2E47B921-BD0F-48D3-9BC7-A5641E01E2FA}" type="parTrans" cxnId="{91D0EB8D-7391-4617-966A-3E0BF08DC3C4}">
      <dgm:prSet/>
      <dgm:spPr/>
      <dgm:t>
        <a:bodyPr/>
        <a:lstStyle/>
        <a:p>
          <a:endParaRPr lang="ru-RU"/>
        </a:p>
      </dgm:t>
    </dgm:pt>
    <dgm:pt modelId="{834C1141-DCDE-4495-B63C-A775861A8BDC}" type="sibTrans" cxnId="{91D0EB8D-7391-4617-966A-3E0BF08DC3C4}">
      <dgm:prSet/>
      <dgm:spPr/>
      <dgm:t>
        <a:bodyPr/>
        <a:lstStyle/>
        <a:p>
          <a:endParaRPr lang="ru-RU"/>
        </a:p>
      </dgm:t>
    </dgm:pt>
    <dgm:pt modelId="{6AB25E0F-9428-4DF8-B09F-622987D74666}">
      <dgm:prSet custT="1"/>
      <dgm:spPr/>
      <dgm:t>
        <a:bodyPr/>
        <a:lstStyle/>
        <a:p>
          <a:pPr algn="just"/>
          <a:r>
            <a:rPr lang="ru-RU" sz="800" dirty="0">
              <a:solidFill>
                <a:schemeClr val="accent1">
                  <a:lumMod val="50000"/>
                </a:schemeClr>
              </a:solidFill>
            </a:rPr>
            <a:t>Указаны цели и задачи Программы, принципы её формирования. Включены планируемые результаты освоения</a:t>
          </a:r>
        </a:p>
      </dgm:t>
    </dgm:pt>
    <dgm:pt modelId="{7721E861-7BD3-43A9-B098-FFFF8BAFE3C9}" type="sibTrans" cxnId="{B8D8B3E7-02FC-40BE-8623-347118CB9C8E}">
      <dgm:prSet/>
      <dgm:spPr/>
      <dgm:t>
        <a:bodyPr/>
        <a:lstStyle/>
        <a:p>
          <a:endParaRPr lang="ru-RU"/>
        </a:p>
      </dgm:t>
    </dgm:pt>
    <dgm:pt modelId="{7FD662EF-83AF-4E72-B352-94952E9DB7AD}" type="parTrans" cxnId="{B8D8B3E7-02FC-40BE-8623-347118CB9C8E}">
      <dgm:prSet/>
      <dgm:spPr/>
      <dgm:t>
        <a:bodyPr/>
        <a:lstStyle/>
        <a:p>
          <a:endParaRPr lang="ru-RU"/>
        </a:p>
      </dgm:t>
    </dgm:pt>
    <dgm:pt modelId="{3AB4ECC8-6CF2-4B1C-98F8-BAF63162838A}" type="pres">
      <dgm:prSet presAssocID="{7C51B6AE-68F2-4EAD-BCF0-244F66D15AED}" presName="linearFlow" presStyleCnt="0">
        <dgm:presLayoutVars>
          <dgm:dir/>
          <dgm:animLvl val="lvl"/>
          <dgm:resizeHandles/>
        </dgm:presLayoutVars>
      </dgm:prSet>
      <dgm:spPr/>
    </dgm:pt>
    <dgm:pt modelId="{BC8F0D27-0A0C-47EA-9A04-D3B82B014408}" type="pres">
      <dgm:prSet presAssocID="{CA79E53E-1B1A-46C1-B600-8260ECF2F2B0}" presName="compositeNode" presStyleCnt="0">
        <dgm:presLayoutVars>
          <dgm:bulletEnabled val="1"/>
        </dgm:presLayoutVars>
      </dgm:prSet>
      <dgm:spPr/>
    </dgm:pt>
    <dgm:pt modelId="{E87C9B16-C5C3-4A95-AB7E-3C6C9E6507FA}" type="pres">
      <dgm:prSet presAssocID="{CA79E53E-1B1A-46C1-B600-8260ECF2F2B0}" presName="image" presStyleLbl="fgImgPlace1" presStyleIdx="0" presStyleCnt="3" custScaleX="54681" custScaleY="54658" custLinFactNeighborX="-18973" custLinFactNeighborY="-1279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Карандаш со сплошной заливкой"/>
        </a:ext>
      </dgm:extLst>
    </dgm:pt>
    <dgm:pt modelId="{96D02F67-5788-4427-AEB2-89829ED608CB}" type="pres">
      <dgm:prSet presAssocID="{CA79E53E-1B1A-46C1-B600-8260ECF2F2B0}" presName="childNode" presStyleLbl="node1" presStyleIdx="0" presStyleCnt="3" custScaleY="114307" custLinFactNeighborX="1701" custLinFactNeighborY="1027">
        <dgm:presLayoutVars>
          <dgm:bulletEnabled val="1"/>
        </dgm:presLayoutVars>
      </dgm:prSet>
      <dgm:spPr/>
    </dgm:pt>
    <dgm:pt modelId="{86D37208-3E78-4283-A433-04F25C34EE0B}" type="pres">
      <dgm:prSet presAssocID="{CA79E53E-1B1A-46C1-B600-8260ECF2F2B0}" presName="parentNode" presStyleLbl="revTx" presStyleIdx="0" presStyleCnt="3" custScaleX="78279" custScaleY="97706">
        <dgm:presLayoutVars>
          <dgm:chMax val="0"/>
          <dgm:bulletEnabled val="1"/>
        </dgm:presLayoutVars>
      </dgm:prSet>
      <dgm:spPr/>
    </dgm:pt>
    <dgm:pt modelId="{234C49A3-9063-4707-804B-C3A2344F232D}" type="pres">
      <dgm:prSet presAssocID="{F5796A5B-D93B-4091-8383-F15507CA01A1}" presName="sibTrans" presStyleCnt="0"/>
      <dgm:spPr/>
    </dgm:pt>
    <dgm:pt modelId="{ADCB075F-36C3-4FC2-B5B4-400F4117ACD3}" type="pres">
      <dgm:prSet presAssocID="{AB268A75-CBB6-406C-BB75-063C6CE7661F}" presName="compositeNode" presStyleCnt="0">
        <dgm:presLayoutVars>
          <dgm:bulletEnabled val="1"/>
        </dgm:presLayoutVars>
      </dgm:prSet>
      <dgm:spPr/>
    </dgm:pt>
    <dgm:pt modelId="{202B2ED5-FE04-46EC-B6A6-E487C3CCE9D5}" type="pres">
      <dgm:prSet presAssocID="{AB268A75-CBB6-406C-BB75-063C6CE7661F}" presName="image" presStyleLbl="fgImgPlace1" presStyleIdx="1" presStyleCnt="3" custScaleX="55894" custScaleY="52934" custLinFactNeighborX="-23286" custLinFactNeighborY="-14281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Карандаш со сплошной заливкой"/>
        </a:ext>
      </dgm:extLst>
    </dgm:pt>
    <dgm:pt modelId="{429201FD-C9A4-4CC4-8FDA-B283ABB03447}" type="pres">
      <dgm:prSet presAssocID="{AB268A75-CBB6-406C-BB75-063C6CE7661F}" presName="childNode" presStyleLbl="node1" presStyleIdx="1" presStyleCnt="3" custScaleY="115597">
        <dgm:presLayoutVars>
          <dgm:bulletEnabled val="1"/>
        </dgm:presLayoutVars>
      </dgm:prSet>
      <dgm:spPr/>
    </dgm:pt>
    <dgm:pt modelId="{BDB423AF-9635-4292-A151-2D6E5A8D684A}" type="pres">
      <dgm:prSet presAssocID="{AB268A75-CBB6-406C-BB75-063C6CE7661F}" presName="parentNode" presStyleLbl="revTx" presStyleIdx="1" presStyleCnt="3">
        <dgm:presLayoutVars>
          <dgm:chMax val="0"/>
          <dgm:bulletEnabled val="1"/>
        </dgm:presLayoutVars>
      </dgm:prSet>
      <dgm:spPr/>
    </dgm:pt>
    <dgm:pt modelId="{29C64E60-9E45-41F7-8EF9-BF8E8ED43BF3}" type="pres">
      <dgm:prSet presAssocID="{AB2F0033-AEBC-4CC6-88AB-06750EF45C66}" presName="sibTrans" presStyleCnt="0"/>
      <dgm:spPr/>
    </dgm:pt>
    <dgm:pt modelId="{FDB7FE84-932B-4C57-9F90-200DA55C12B3}" type="pres">
      <dgm:prSet presAssocID="{8BF0E857-6098-47A2-9902-849D0E1D0895}" presName="compositeNode" presStyleCnt="0">
        <dgm:presLayoutVars>
          <dgm:bulletEnabled val="1"/>
        </dgm:presLayoutVars>
      </dgm:prSet>
      <dgm:spPr/>
    </dgm:pt>
    <dgm:pt modelId="{1C822A99-00F8-4DFB-BC4C-E12DA10FB469}" type="pres">
      <dgm:prSet presAssocID="{8BF0E857-6098-47A2-9902-849D0E1D0895}" presName="image" presStyleLbl="fgImgPlace1" presStyleIdx="2" presStyleCnt="3" custScaleX="62282" custScaleY="58984" custLinFactNeighborX="-25306" custLinFactNeighborY="-15199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Карандаш со сплошной заливкой"/>
        </a:ext>
      </dgm:extLst>
    </dgm:pt>
    <dgm:pt modelId="{CBFB2886-F426-4FD3-A262-37126A7B4F46}" type="pres">
      <dgm:prSet presAssocID="{8BF0E857-6098-47A2-9902-849D0E1D0895}" presName="childNode" presStyleLbl="node1" presStyleIdx="2" presStyleCnt="3" custScaleY="114968">
        <dgm:presLayoutVars>
          <dgm:bulletEnabled val="1"/>
        </dgm:presLayoutVars>
      </dgm:prSet>
      <dgm:spPr/>
    </dgm:pt>
    <dgm:pt modelId="{029A9D64-1461-437D-AAB2-250A01201959}" type="pres">
      <dgm:prSet presAssocID="{8BF0E857-6098-47A2-9902-849D0E1D0895}" presName="parentNode" presStyleLbl="revTx" presStyleIdx="2" presStyleCnt="3">
        <dgm:presLayoutVars>
          <dgm:chMax val="0"/>
          <dgm:bulletEnabled val="1"/>
        </dgm:presLayoutVars>
      </dgm:prSet>
      <dgm:spPr/>
    </dgm:pt>
  </dgm:ptLst>
  <dgm:cxnLst>
    <dgm:cxn modelId="{5B465002-1BC6-4AD3-9C69-4F8A3144AE16}" type="presOf" srcId="{E7625537-6B78-4170-8FCD-BEF384F01AA0}" destId="{429201FD-C9A4-4CC4-8FDA-B283ABB03447}" srcOrd="0" destOrd="7" presId="urn:microsoft.com/office/officeart/2005/8/layout/hList2"/>
    <dgm:cxn modelId="{7F783808-0AAB-4C21-85A7-086859F643DF}" type="presOf" srcId="{39FA4770-EE0D-4FFD-9284-30B7D4162789}" destId="{429201FD-C9A4-4CC4-8FDA-B283ABB03447}" srcOrd="0" destOrd="0" presId="urn:microsoft.com/office/officeart/2005/8/layout/hList2"/>
    <dgm:cxn modelId="{77E07F09-534F-489C-99CE-47FD2FA5CFC5}" srcId="{8BF0E857-6098-47A2-9902-849D0E1D0895}" destId="{44AE4644-9E02-4003-92B6-AFAA52FAACC3}" srcOrd="0" destOrd="0" parTransId="{479FF961-9F86-4A98-A2E9-D87F32B84E7A}" sibTransId="{766DF467-CED9-4E28-961F-B2F191715C57}"/>
    <dgm:cxn modelId="{4E0D960C-78E5-4567-B433-0326E287E661}" type="presOf" srcId="{CA79E53E-1B1A-46C1-B600-8260ECF2F2B0}" destId="{86D37208-3E78-4283-A433-04F25C34EE0B}" srcOrd="0" destOrd="0" presId="urn:microsoft.com/office/officeart/2005/8/layout/hList2"/>
    <dgm:cxn modelId="{DD83D314-5AF3-40AE-A721-6DCAF29859EF}" srcId="{AB268A75-CBB6-406C-BB75-063C6CE7661F}" destId="{BBACF860-C91E-4947-9D08-1DF5552FD003}" srcOrd="4" destOrd="0" parTransId="{28E4B7E3-1B45-41D4-BD58-53D0CC8FF3F7}" sibTransId="{BCFCEEC1-2A11-4771-81B7-01BA6C0FA127}"/>
    <dgm:cxn modelId="{47E8F31E-16BB-4F55-83AE-1E64EBB94629}" srcId="{AB268A75-CBB6-406C-BB75-063C6CE7661F}" destId="{12E5DB2D-EDB8-4ECF-A9FC-26B2C004C109}" srcOrd="1" destOrd="0" parTransId="{1D343BFA-C975-4B10-A825-7D9149004AE7}" sibTransId="{01694202-F1FD-4339-AF3E-259CD4BAC114}"/>
    <dgm:cxn modelId="{74100428-20AB-4F5A-A49C-9D61524FED7C}" type="presOf" srcId="{6AB25E0F-9428-4DF8-B09F-622987D74666}" destId="{96D02F67-5788-4427-AEB2-89829ED608CB}" srcOrd="0" destOrd="1" presId="urn:microsoft.com/office/officeart/2005/8/layout/hList2"/>
    <dgm:cxn modelId="{D28BB72C-224B-4338-BE58-A35D6ECD88D8}" type="presOf" srcId="{ED02BA9B-EB2B-4366-98D5-19A5B0D59028}" destId="{CBFB2886-F426-4FD3-A262-37126A7B4F46}" srcOrd="0" destOrd="1" presId="urn:microsoft.com/office/officeart/2005/8/layout/hList2"/>
    <dgm:cxn modelId="{0B482242-5A05-4156-AC3C-D0EA253D2403}" type="presOf" srcId="{414F5899-E1DA-4DF7-919A-B94E0B94F9D8}" destId="{CBFB2886-F426-4FD3-A262-37126A7B4F46}" srcOrd="0" destOrd="2" presId="urn:microsoft.com/office/officeart/2005/8/layout/hList2"/>
    <dgm:cxn modelId="{DA14A450-12B9-418C-A57E-91803D9DC42C}" type="presOf" srcId="{7C51B6AE-68F2-4EAD-BCF0-244F66D15AED}" destId="{3AB4ECC8-6CF2-4B1C-98F8-BAF63162838A}" srcOrd="0" destOrd="0" presId="urn:microsoft.com/office/officeart/2005/8/layout/hList2"/>
    <dgm:cxn modelId="{E36A5A52-EE61-4AD2-9C28-CDA13E923DCB}" srcId="{AB268A75-CBB6-406C-BB75-063C6CE7661F}" destId="{8502A52C-98CC-40F6-9B4B-5DC6C257520A}" srcOrd="8" destOrd="0" parTransId="{41B57E99-BF1C-4D81-BB17-4922F64BDB06}" sibTransId="{0E106015-9C3F-4132-8B07-C1005C376F98}"/>
    <dgm:cxn modelId="{DBEBC472-DAA5-4F1A-927E-1E86D11D0EBB}" srcId="{7C51B6AE-68F2-4EAD-BCF0-244F66D15AED}" destId="{8BF0E857-6098-47A2-9902-849D0E1D0895}" srcOrd="2" destOrd="0" parTransId="{68C33F40-6882-4821-9AC4-28C6FB949BB3}" sibTransId="{5A0994E0-E804-4816-B46C-42639A534CA3}"/>
    <dgm:cxn modelId="{28D1BF53-1738-4B0A-8525-028AE2249562}" type="presOf" srcId="{8BF0E857-6098-47A2-9902-849D0E1D0895}" destId="{029A9D64-1461-437D-AAB2-250A01201959}" srcOrd="0" destOrd="0" presId="urn:microsoft.com/office/officeart/2005/8/layout/hList2"/>
    <dgm:cxn modelId="{3D233F76-1305-42BC-A90F-9020B066DC6F}" srcId="{8BF0E857-6098-47A2-9902-849D0E1D0895}" destId="{ED02BA9B-EB2B-4366-98D5-19A5B0D59028}" srcOrd="1" destOrd="0" parTransId="{D2FC552B-A227-42C9-BE4F-3BDCD4524F28}" sibTransId="{804848AF-370C-4B60-851B-C5F35F865143}"/>
    <dgm:cxn modelId="{B6367376-CB82-43E9-BA9F-634014CAAD0A}" srcId="{AB268A75-CBB6-406C-BB75-063C6CE7661F}" destId="{696C514B-6767-41ED-89FD-B300B3635B6C}" srcOrd="2" destOrd="0" parTransId="{F3875A5D-01AC-4F18-9EE7-FE315B88CFE4}" sibTransId="{20FDE9AB-C94B-42AF-8EA8-FAEA66F03B9B}"/>
    <dgm:cxn modelId="{A3ABE457-D238-42DB-84D4-9528025FA95C}" type="presOf" srcId="{AB268A75-CBB6-406C-BB75-063C6CE7661F}" destId="{BDB423AF-9635-4292-A151-2D6E5A8D684A}" srcOrd="0" destOrd="0" presId="urn:microsoft.com/office/officeart/2005/8/layout/hList2"/>
    <dgm:cxn modelId="{D4A8B37E-19E0-4FC7-AD50-AD83D37E16B9}" srcId="{8BF0E857-6098-47A2-9902-849D0E1D0895}" destId="{414F5899-E1DA-4DF7-919A-B94E0B94F9D8}" srcOrd="2" destOrd="0" parTransId="{CA1B8293-3F0E-47D5-B5FD-C269AAD1F451}" sibTransId="{8EB0985D-1731-440B-8EB2-B5D4A51AAD8D}"/>
    <dgm:cxn modelId="{D5F2FA8B-5287-4AD8-BF33-49B79FC384F8}" srcId="{AB268A75-CBB6-406C-BB75-063C6CE7661F}" destId="{1CED18BC-9BF7-4173-B91C-78A8E13D2DE9}" srcOrd="6" destOrd="0" parTransId="{180FEF8C-023E-421A-8015-AF1B63B7FDA7}" sibTransId="{0636D883-DDA1-4B53-9152-D2CA2861FA7F}"/>
    <dgm:cxn modelId="{91D0EB8D-7391-4617-966A-3E0BF08DC3C4}" srcId="{AB268A75-CBB6-406C-BB75-063C6CE7661F}" destId="{E7625537-6B78-4170-8FCD-BEF384F01AA0}" srcOrd="7" destOrd="0" parTransId="{2E47B921-BD0F-48D3-9BC7-A5641E01E2FA}" sibTransId="{834C1141-DCDE-4495-B63C-A775861A8BDC}"/>
    <dgm:cxn modelId="{3B1C7896-CE05-43CF-948E-3097CEAA9B5B}" type="presOf" srcId="{67CF2102-EA39-467F-9FCE-814729174C1B}" destId="{96D02F67-5788-4427-AEB2-89829ED608CB}" srcOrd="0" destOrd="0" presId="urn:microsoft.com/office/officeart/2005/8/layout/hList2"/>
    <dgm:cxn modelId="{5FF6F099-D268-472D-A731-7C870D7A73B1}" type="presOf" srcId="{696C514B-6767-41ED-89FD-B300B3635B6C}" destId="{429201FD-C9A4-4CC4-8FDA-B283ABB03447}" srcOrd="0" destOrd="2" presId="urn:microsoft.com/office/officeart/2005/8/layout/hList2"/>
    <dgm:cxn modelId="{71974B9C-C091-4852-B96F-50CDFFC8AE75}" srcId="{AB268A75-CBB6-406C-BB75-063C6CE7661F}" destId="{39FA4770-EE0D-4FFD-9284-30B7D4162789}" srcOrd="0" destOrd="0" parTransId="{E531D60F-E7D6-4F33-8170-BAE62DD3B7FD}" sibTransId="{C50B1392-299C-4F32-A2E5-1D240A7AC3DF}"/>
    <dgm:cxn modelId="{6A26A9A7-AF70-4C99-8E96-C79141F0B24C}" srcId="{7C51B6AE-68F2-4EAD-BCF0-244F66D15AED}" destId="{AB268A75-CBB6-406C-BB75-063C6CE7661F}" srcOrd="1" destOrd="0" parTransId="{31E65212-5F1D-4B6E-A4FA-EDA5651F8E9F}" sibTransId="{AB2F0033-AEBC-4CC6-88AB-06750EF45C66}"/>
    <dgm:cxn modelId="{8B59A0AF-4B5B-4B94-8316-A316A5CBC190}" srcId="{7C51B6AE-68F2-4EAD-BCF0-244F66D15AED}" destId="{CA79E53E-1B1A-46C1-B600-8260ECF2F2B0}" srcOrd="0" destOrd="0" parTransId="{1FB00684-E1A5-4FAE-BBCB-D34766921E3F}" sibTransId="{F5796A5B-D93B-4091-8383-F15507CA01A1}"/>
    <dgm:cxn modelId="{5651C9B6-7CC0-4869-A786-B6ABB2185927}" type="presOf" srcId="{1CED18BC-9BF7-4173-B91C-78A8E13D2DE9}" destId="{429201FD-C9A4-4CC4-8FDA-B283ABB03447}" srcOrd="0" destOrd="6" presId="urn:microsoft.com/office/officeart/2005/8/layout/hList2"/>
    <dgm:cxn modelId="{305DA1BA-D5C2-4893-937A-C75BB154E24D}" type="presOf" srcId="{8502A52C-98CC-40F6-9B4B-5DC6C257520A}" destId="{429201FD-C9A4-4CC4-8FDA-B283ABB03447}" srcOrd="0" destOrd="8" presId="urn:microsoft.com/office/officeart/2005/8/layout/hList2"/>
    <dgm:cxn modelId="{AF23C0C7-4DB5-43B9-A738-9CB21E723F53}" type="presOf" srcId="{114D2210-462A-404D-9B78-ADCBC124CBCC}" destId="{96D02F67-5788-4427-AEB2-89829ED608CB}" srcOrd="0" destOrd="2" presId="urn:microsoft.com/office/officeart/2005/8/layout/hList2"/>
    <dgm:cxn modelId="{EE6B32CA-3B0A-4090-974A-2C9E3F4B0CF2}" srcId="{CA79E53E-1B1A-46C1-B600-8260ECF2F2B0}" destId="{114D2210-462A-404D-9B78-ADCBC124CBCC}" srcOrd="2" destOrd="0" parTransId="{2344ED4C-131D-4B27-9D35-A3B5B42D651E}" sibTransId="{2C1B81BE-16AD-45C3-B966-24EB621892B4}"/>
    <dgm:cxn modelId="{D3B7A2DD-B056-4EB1-990C-7F4812EB3E24}" type="presOf" srcId="{12E5DB2D-EDB8-4ECF-A9FC-26B2C004C109}" destId="{429201FD-C9A4-4CC4-8FDA-B283ABB03447}" srcOrd="0" destOrd="1" presId="urn:microsoft.com/office/officeart/2005/8/layout/hList2"/>
    <dgm:cxn modelId="{B8D8B3E7-02FC-40BE-8623-347118CB9C8E}" srcId="{CA79E53E-1B1A-46C1-B600-8260ECF2F2B0}" destId="{6AB25E0F-9428-4DF8-B09F-622987D74666}" srcOrd="1" destOrd="0" parTransId="{7FD662EF-83AF-4E72-B352-94952E9DB7AD}" sibTransId="{7721E861-7BD3-43A9-B098-FFFF8BAFE3C9}"/>
    <dgm:cxn modelId="{A19732E8-1A9E-4355-844A-8F8F2EA55D12}" type="presOf" srcId="{B878908B-E790-4E16-8F2C-DB781B5BF5E6}" destId="{429201FD-C9A4-4CC4-8FDA-B283ABB03447}" srcOrd="0" destOrd="5" presId="urn:microsoft.com/office/officeart/2005/8/layout/hList2"/>
    <dgm:cxn modelId="{1B69C9E9-FFD4-4902-BFFB-8D1657DC2CBE}" srcId="{CA79E53E-1B1A-46C1-B600-8260ECF2F2B0}" destId="{67CF2102-EA39-467F-9FCE-814729174C1B}" srcOrd="0" destOrd="0" parTransId="{EAA7418E-1A3F-4370-83A5-6BCA1FA056A4}" sibTransId="{2EF5C017-5BF7-4DEF-AC06-7C66EBB55028}"/>
    <dgm:cxn modelId="{C958BEED-5731-4538-B27D-B7A18D1C265F}" srcId="{AB268A75-CBB6-406C-BB75-063C6CE7661F}" destId="{5AE3D915-17CF-461C-BD26-30C0B768CE91}" srcOrd="3" destOrd="0" parTransId="{C836F5E4-C83E-4ACE-AD2C-29CBE2D26666}" sibTransId="{11DC8653-A64F-4E44-B43F-293953CB5C9D}"/>
    <dgm:cxn modelId="{AB03C2EE-A515-46D0-8214-1ED975753122}" srcId="{AB268A75-CBB6-406C-BB75-063C6CE7661F}" destId="{B878908B-E790-4E16-8F2C-DB781B5BF5E6}" srcOrd="5" destOrd="0" parTransId="{84539AA1-D38C-4333-83FC-EF52B0C4B258}" sibTransId="{DDC75519-2579-459D-9921-2F0B6ED40680}"/>
    <dgm:cxn modelId="{533AD3F0-74BB-47F0-B7E2-1DFBA44D27FC}" type="presOf" srcId="{BBACF860-C91E-4947-9D08-1DF5552FD003}" destId="{429201FD-C9A4-4CC4-8FDA-B283ABB03447}" srcOrd="0" destOrd="4" presId="urn:microsoft.com/office/officeart/2005/8/layout/hList2"/>
    <dgm:cxn modelId="{5F8A4FF3-7130-4AD3-A685-D31E266729D5}" type="presOf" srcId="{5AE3D915-17CF-461C-BD26-30C0B768CE91}" destId="{429201FD-C9A4-4CC4-8FDA-B283ABB03447}" srcOrd="0" destOrd="3" presId="urn:microsoft.com/office/officeart/2005/8/layout/hList2"/>
    <dgm:cxn modelId="{E98F25FE-0C19-4A93-95EF-51A0D422B13B}" type="presOf" srcId="{44AE4644-9E02-4003-92B6-AFAA52FAACC3}" destId="{CBFB2886-F426-4FD3-A262-37126A7B4F46}" srcOrd="0" destOrd="0" presId="urn:microsoft.com/office/officeart/2005/8/layout/hList2"/>
    <dgm:cxn modelId="{0EF9E5FF-AF85-4A07-BE22-BA0E8DB80637}" type="presParOf" srcId="{3AB4ECC8-6CF2-4B1C-98F8-BAF63162838A}" destId="{BC8F0D27-0A0C-47EA-9A04-D3B82B014408}" srcOrd="0" destOrd="0" presId="urn:microsoft.com/office/officeart/2005/8/layout/hList2"/>
    <dgm:cxn modelId="{35F3F377-DA22-4C30-B60F-DDB7442A8E6F}" type="presParOf" srcId="{BC8F0D27-0A0C-47EA-9A04-D3B82B014408}" destId="{E87C9B16-C5C3-4A95-AB7E-3C6C9E6507FA}" srcOrd="0" destOrd="0" presId="urn:microsoft.com/office/officeart/2005/8/layout/hList2"/>
    <dgm:cxn modelId="{9571A3CB-04C9-46E5-8989-EF1FD395D4FD}" type="presParOf" srcId="{BC8F0D27-0A0C-47EA-9A04-D3B82B014408}" destId="{96D02F67-5788-4427-AEB2-89829ED608CB}" srcOrd="1" destOrd="0" presId="urn:microsoft.com/office/officeart/2005/8/layout/hList2"/>
    <dgm:cxn modelId="{C95383E8-95FE-4F95-BD90-1E877E069228}" type="presParOf" srcId="{BC8F0D27-0A0C-47EA-9A04-D3B82B014408}" destId="{86D37208-3E78-4283-A433-04F25C34EE0B}" srcOrd="2" destOrd="0" presId="urn:microsoft.com/office/officeart/2005/8/layout/hList2"/>
    <dgm:cxn modelId="{FC77259C-2734-46D9-9746-80EAA5332863}" type="presParOf" srcId="{3AB4ECC8-6CF2-4B1C-98F8-BAF63162838A}" destId="{234C49A3-9063-4707-804B-C3A2344F232D}" srcOrd="1" destOrd="0" presId="urn:microsoft.com/office/officeart/2005/8/layout/hList2"/>
    <dgm:cxn modelId="{AFC012B8-C21C-41AA-8E7D-CF206FE196FD}" type="presParOf" srcId="{3AB4ECC8-6CF2-4B1C-98F8-BAF63162838A}" destId="{ADCB075F-36C3-4FC2-B5B4-400F4117ACD3}" srcOrd="2" destOrd="0" presId="urn:microsoft.com/office/officeart/2005/8/layout/hList2"/>
    <dgm:cxn modelId="{0D16091D-626E-4ED7-8867-C091120FD641}" type="presParOf" srcId="{ADCB075F-36C3-4FC2-B5B4-400F4117ACD3}" destId="{202B2ED5-FE04-46EC-B6A6-E487C3CCE9D5}" srcOrd="0" destOrd="0" presId="urn:microsoft.com/office/officeart/2005/8/layout/hList2"/>
    <dgm:cxn modelId="{43028A81-BC74-4DD7-879A-6E949E5F180E}" type="presParOf" srcId="{ADCB075F-36C3-4FC2-B5B4-400F4117ACD3}" destId="{429201FD-C9A4-4CC4-8FDA-B283ABB03447}" srcOrd="1" destOrd="0" presId="urn:microsoft.com/office/officeart/2005/8/layout/hList2"/>
    <dgm:cxn modelId="{6CB15681-A8F7-4243-9AE0-00FF805030EF}" type="presParOf" srcId="{ADCB075F-36C3-4FC2-B5B4-400F4117ACD3}" destId="{BDB423AF-9635-4292-A151-2D6E5A8D684A}" srcOrd="2" destOrd="0" presId="urn:microsoft.com/office/officeart/2005/8/layout/hList2"/>
    <dgm:cxn modelId="{9665E29B-4389-4DB2-99C1-73DDF07D5046}" type="presParOf" srcId="{3AB4ECC8-6CF2-4B1C-98F8-BAF63162838A}" destId="{29C64E60-9E45-41F7-8EF9-BF8E8ED43BF3}" srcOrd="3" destOrd="0" presId="urn:microsoft.com/office/officeart/2005/8/layout/hList2"/>
    <dgm:cxn modelId="{539610A4-1412-444A-A38E-6387E25EF062}" type="presParOf" srcId="{3AB4ECC8-6CF2-4B1C-98F8-BAF63162838A}" destId="{FDB7FE84-932B-4C57-9F90-200DA55C12B3}" srcOrd="4" destOrd="0" presId="urn:microsoft.com/office/officeart/2005/8/layout/hList2"/>
    <dgm:cxn modelId="{0F52E7B9-E18B-4BD4-8228-A9A15E4370A5}" type="presParOf" srcId="{FDB7FE84-932B-4C57-9F90-200DA55C12B3}" destId="{1C822A99-00F8-4DFB-BC4C-E12DA10FB469}" srcOrd="0" destOrd="0" presId="urn:microsoft.com/office/officeart/2005/8/layout/hList2"/>
    <dgm:cxn modelId="{AFD24D8A-5ED9-4F18-87C9-A7C83F81550B}" type="presParOf" srcId="{FDB7FE84-932B-4C57-9F90-200DA55C12B3}" destId="{CBFB2886-F426-4FD3-A262-37126A7B4F46}" srcOrd="1" destOrd="0" presId="urn:microsoft.com/office/officeart/2005/8/layout/hList2"/>
    <dgm:cxn modelId="{DD2A94B0-6447-4FE8-B175-D9F047CB5FBE}" type="presParOf" srcId="{FDB7FE84-932B-4C57-9F90-200DA55C12B3}" destId="{029A9D64-1461-437D-AAB2-250A01201959}" srcOrd="2" destOrd="0" presId="urn:microsoft.com/office/officeart/2005/8/layout/h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D37208-3E78-4283-A433-04F25C34EE0B}">
      <dsp:nvSpPr>
        <dsp:cNvPr id="0" name=""/>
        <dsp:cNvSpPr/>
      </dsp:nvSpPr>
      <dsp:spPr>
        <a:xfrm rot="16200000">
          <a:off x="-1462013" y="2183633"/>
          <a:ext cx="3517049" cy="4202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473460" bIns="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>
              <a:solidFill>
                <a:schemeClr val="accent1">
                  <a:lumMod val="75000"/>
                </a:schemeClr>
              </a:solidFill>
            </a:rPr>
            <a:t>Целевой</a:t>
          </a:r>
          <a:r>
            <a:rPr lang="ru-RU" sz="2200" kern="1200" dirty="0"/>
            <a:t> </a:t>
          </a:r>
          <a:r>
            <a:rPr lang="ru-RU" sz="2200" kern="1200" dirty="0">
              <a:solidFill>
                <a:schemeClr val="accent1">
                  <a:lumMod val="75000"/>
                </a:schemeClr>
              </a:solidFill>
            </a:rPr>
            <a:t>раздел</a:t>
          </a:r>
        </a:p>
      </dsp:txBody>
      <dsp:txXfrm>
        <a:off x="-1462013" y="2183633"/>
        <a:ext cx="3517049" cy="420229"/>
      </dsp:txXfrm>
    </dsp:sp>
    <dsp:sp modelId="{96D02F67-5788-4427-AEB2-89829ED608CB}">
      <dsp:nvSpPr>
        <dsp:cNvPr id="0" name=""/>
        <dsp:cNvSpPr/>
      </dsp:nvSpPr>
      <dsp:spPr>
        <a:xfrm>
          <a:off x="610413" y="373404"/>
          <a:ext cx="2674012" cy="4114623"/>
        </a:xfrm>
        <a:prstGeom prst="rect">
          <a:avLst/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896" tIns="473460" rIns="56896" bIns="56896" numCol="1" spcCol="1270" anchor="t" anchorCtr="0">
          <a:noAutofit/>
        </a:bodyPr>
        <a:lstStyle/>
        <a:p>
          <a:pPr marL="57150" lvl="1" indent="-57150" algn="just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800" kern="1200" dirty="0">
            <a:solidFill>
              <a:schemeClr val="accent1">
                <a:lumMod val="50000"/>
              </a:schemeClr>
            </a:solidFill>
          </a:endParaRPr>
        </a:p>
        <a:p>
          <a:pPr marL="57150" lvl="1" indent="-57150" algn="just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800" kern="1200" dirty="0">
              <a:solidFill>
                <a:schemeClr val="accent1">
                  <a:lumMod val="50000"/>
                </a:schemeClr>
              </a:solidFill>
            </a:rPr>
            <a:t>Указаны цели и задачи Программы, принципы её формирования. Включены планируемые результаты освоения</a:t>
          </a:r>
        </a:p>
        <a:p>
          <a:pPr marL="57150" lvl="1" indent="-57150" algn="just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800" kern="1200" dirty="0">
              <a:solidFill>
                <a:schemeClr val="accent1">
                  <a:lumMod val="50000"/>
                </a:schemeClr>
              </a:solidFill>
            </a:rPr>
            <a:t>Программы в обязательной части и в части Программы, формируемой участниками образовательных отношений. Определены подходы к педагогической диагностике достижения планируемых результатов. </a:t>
          </a:r>
        </a:p>
      </dsp:txBody>
      <dsp:txXfrm>
        <a:off x="610413" y="373404"/>
        <a:ext cx="2674012" cy="4114623"/>
      </dsp:txXfrm>
    </dsp:sp>
    <dsp:sp modelId="{E87C9B16-C5C3-4A95-AB7E-3C6C9E6507FA}">
      <dsp:nvSpPr>
        <dsp:cNvPr id="0" name=""/>
        <dsp:cNvSpPr/>
      </dsp:nvSpPr>
      <dsp:spPr>
        <a:xfrm>
          <a:off x="67673" y="0"/>
          <a:ext cx="587094" cy="58684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DB423AF-9635-4292-A151-2D6E5A8D684A}">
      <dsp:nvSpPr>
        <dsp:cNvPr id="0" name=""/>
        <dsp:cNvSpPr/>
      </dsp:nvSpPr>
      <dsp:spPr>
        <a:xfrm rot="16200000">
          <a:off x="2416224" y="2116074"/>
          <a:ext cx="3599625" cy="5368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473460" bIns="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>
              <a:solidFill>
                <a:schemeClr val="accent1">
                  <a:lumMod val="75000"/>
                </a:schemeClr>
              </a:solidFill>
            </a:rPr>
            <a:t>Содержательный</a:t>
          </a:r>
          <a:r>
            <a:rPr lang="ru-RU" sz="2200" kern="1200" dirty="0"/>
            <a:t> </a:t>
          </a:r>
          <a:r>
            <a:rPr lang="ru-RU" sz="2200" kern="1200" dirty="0">
              <a:solidFill>
                <a:schemeClr val="accent1">
                  <a:lumMod val="75000"/>
                </a:schemeClr>
              </a:solidFill>
            </a:rPr>
            <a:t>раздел</a:t>
          </a:r>
        </a:p>
      </dsp:txBody>
      <dsp:txXfrm>
        <a:off x="2416224" y="2116074"/>
        <a:ext cx="3599625" cy="536835"/>
      </dsp:txXfrm>
    </dsp:sp>
    <dsp:sp modelId="{429201FD-C9A4-4CC4-8FDA-B283ABB03447}">
      <dsp:nvSpPr>
        <dsp:cNvPr id="0" name=""/>
        <dsp:cNvSpPr/>
      </dsp:nvSpPr>
      <dsp:spPr>
        <a:xfrm>
          <a:off x="4484454" y="303963"/>
          <a:ext cx="2674012" cy="4161058"/>
        </a:xfrm>
        <a:prstGeom prst="rect">
          <a:avLst/>
        </a:prstGeom>
        <a:solidFill>
          <a:schemeClr val="accent1">
            <a:alpha val="90000"/>
            <a:hueOff val="0"/>
            <a:satOff val="0"/>
            <a:lumOff val="0"/>
            <a:alphaOff val="-2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896" tIns="473460" rIns="56896" bIns="56896" numCol="1" spcCol="1270" anchor="t" anchorCtr="0">
          <a:noAutofit/>
        </a:bodyPr>
        <a:lstStyle/>
        <a:p>
          <a:pPr marL="57150" lvl="1" indent="-57150" algn="just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800" b="1" kern="1200" dirty="0">
              <a:solidFill>
                <a:schemeClr val="accent1">
                  <a:lumMod val="50000"/>
                </a:schemeClr>
              </a:solidFill>
            </a:rPr>
            <a:t>П</a:t>
          </a:r>
          <a:r>
            <a:rPr lang="ru-RU" sz="800" kern="1200" dirty="0">
              <a:solidFill>
                <a:schemeClr val="accent1">
                  <a:lumMod val="50000"/>
                </a:schemeClr>
              </a:solidFill>
            </a:rPr>
            <a:t>редставляет описание образовательной деятельности в соответствии с направлениями развития ребенка в пяти образовательных областях:</a:t>
          </a:r>
        </a:p>
        <a:p>
          <a:pPr marL="57150" lvl="1" indent="-57150" algn="just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800" kern="1200" dirty="0">
              <a:solidFill>
                <a:schemeClr val="accent1">
                  <a:lumMod val="50000"/>
                </a:schemeClr>
              </a:solidFill>
            </a:rPr>
            <a:t> социально-коммуникативное развитие; </a:t>
          </a:r>
        </a:p>
        <a:p>
          <a:pPr marL="57150" lvl="1" indent="-57150" algn="just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800" kern="1200" dirty="0">
              <a:solidFill>
                <a:schemeClr val="accent1">
                  <a:lumMod val="50000"/>
                </a:schemeClr>
              </a:solidFill>
            </a:rPr>
            <a:t> познавательное развитие; </a:t>
          </a:r>
        </a:p>
        <a:p>
          <a:pPr marL="57150" lvl="1" indent="-57150" algn="just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800" kern="1200" dirty="0">
              <a:solidFill>
                <a:schemeClr val="accent1">
                  <a:lumMod val="50000"/>
                </a:schemeClr>
              </a:solidFill>
            </a:rPr>
            <a:t> речевое развитие; </a:t>
          </a:r>
        </a:p>
        <a:p>
          <a:pPr marL="57150" lvl="1" indent="-57150" algn="just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800" kern="1200" dirty="0">
              <a:solidFill>
                <a:schemeClr val="accent1">
                  <a:lumMod val="50000"/>
                </a:schemeClr>
              </a:solidFill>
            </a:rPr>
            <a:t> физическое развитие;</a:t>
          </a:r>
        </a:p>
        <a:p>
          <a:pPr marL="57150" lvl="1" indent="-57150" algn="just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800" kern="1200" dirty="0">
              <a:solidFill>
                <a:schemeClr val="accent1">
                  <a:lumMod val="50000"/>
                </a:schemeClr>
              </a:solidFill>
            </a:rPr>
            <a:t> художественно-эстетическое развитие.</a:t>
          </a:r>
        </a:p>
        <a:p>
          <a:pPr marL="57150" lvl="1" indent="-57150" algn="just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800" kern="1200" dirty="0">
              <a:solidFill>
                <a:schemeClr val="accent1">
                  <a:lumMod val="50000"/>
                </a:schemeClr>
              </a:solidFill>
            </a:rPr>
            <a:t>В нем раскрыто описание вариативных форм, способов, методов и средств реализации Программы. Представлены особенности образовательной деятельности разных видов и культурных практик и способов поддержки детской инициативы. Отражено взаимодействие педагогического коллектива с семьями обучающихся, направления и задачи коррекционно-развивающей работы с детьми дошкольного возраста с особыми образовательными потребностями различных целевых групп, в том числе детей с ограниченными возможностями здоровья и детей-инвалидов.  </a:t>
          </a:r>
        </a:p>
        <a:p>
          <a:pPr marL="57150" lvl="1" indent="-57150" algn="just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800" kern="1200" dirty="0">
              <a:solidFill>
                <a:schemeClr val="accent1">
                  <a:lumMod val="50000"/>
                </a:schemeClr>
              </a:solidFill>
            </a:rPr>
            <a:t>В содержательный раздел Программы входит </a:t>
          </a:r>
          <a:r>
            <a:rPr lang="ru-RU" sz="800" b="1" kern="1200" dirty="0">
              <a:solidFill>
                <a:schemeClr val="accent1">
                  <a:lumMod val="50000"/>
                </a:schemeClr>
              </a:solidFill>
            </a:rPr>
            <a:t>рабочая программа воспитания</a:t>
          </a:r>
          <a:r>
            <a:rPr lang="ru-RU" sz="800" kern="1200" dirty="0">
              <a:solidFill>
                <a:schemeClr val="accent1">
                  <a:lumMod val="50000"/>
                </a:schemeClr>
              </a:solidFill>
            </a:rPr>
            <a:t>, которая раскрывает задачи и направления воспитательной работы, предусматривает приобщение детей к российским традиционным духовным ценностям, включая культурные ценности своей этнической группы, правилам и нормам поведения в российском обществе. </a:t>
          </a:r>
        </a:p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700" kern="1200" dirty="0"/>
        </a:p>
      </dsp:txBody>
      <dsp:txXfrm>
        <a:off x="4484454" y="303963"/>
        <a:ext cx="2674012" cy="4161058"/>
      </dsp:txXfrm>
    </dsp:sp>
    <dsp:sp modelId="{202B2ED5-FE04-46EC-B6A6-E487C3CCE9D5}">
      <dsp:nvSpPr>
        <dsp:cNvPr id="0" name=""/>
        <dsp:cNvSpPr/>
      </dsp:nvSpPr>
      <dsp:spPr>
        <a:xfrm>
          <a:off x="3934380" y="0"/>
          <a:ext cx="600118" cy="56833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9A9D64-1461-437D-AAB2-250A01201959}">
      <dsp:nvSpPr>
        <dsp:cNvPr id="0" name=""/>
        <dsp:cNvSpPr/>
      </dsp:nvSpPr>
      <dsp:spPr>
        <a:xfrm rot="16200000">
          <a:off x="6335749" y="2148553"/>
          <a:ext cx="3599625" cy="5368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473460" bIns="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>
              <a:solidFill>
                <a:schemeClr val="accent1">
                  <a:lumMod val="75000"/>
                </a:schemeClr>
              </a:solidFill>
            </a:rPr>
            <a:t>Организационный</a:t>
          </a:r>
          <a:r>
            <a:rPr lang="ru-RU" sz="2200" kern="1200" dirty="0"/>
            <a:t> </a:t>
          </a:r>
          <a:r>
            <a:rPr lang="ru-RU" sz="2200" kern="1200" dirty="0">
              <a:solidFill>
                <a:schemeClr val="accent1">
                  <a:lumMod val="75000"/>
                </a:schemeClr>
              </a:solidFill>
            </a:rPr>
            <a:t>раздел</a:t>
          </a:r>
        </a:p>
      </dsp:txBody>
      <dsp:txXfrm>
        <a:off x="6335749" y="2148553"/>
        <a:ext cx="3599625" cy="536835"/>
      </dsp:txXfrm>
    </dsp:sp>
    <dsp:sp modelId="{CBFB2886-F426-4FD3-A262-37126A7B4F46}">
      <dsp:nvSpPr>
        <dsp:cNvPr id="0" name=""/>
        <dsp:cNvSpPr/>
      </dsp:nvSpPr>
      <dsp:spPr>
        <a:xfrm>
          <a:off x="8403980" y="347762"/>
          <a:ext cx="2674012" cy="4138417"/>
        </a:xfrm>
        <a:prstGeom prst="rect">
          <a:avLst/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896" tIns="473460" rIns="56896" bIns="56896" numCol="1" spcCol="1270" anchor="t" anchorCtr="0">
          <a:noAutofit/>
        </a:bodyPr>
        <a:lstStyle/>
        <a:p>
          <a:pPr marL="57150" lvl="1" indent="-57150" algn="just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800" b="1" kern="1200" dirty="0">
              <a:solidFill>
                <a:schemeClr val="accent1">
                  <a:lumMod val="50000"/>
                </a:schemeClr>
              </a:solidFill>
            </a:rPr>
            <a:t>В</a:t>
          </a:r>
          <a:r>
            <a:rPr lang="ru-RU" sz="800" kern="1200" dirty="0">
              <a:solidFill>
                <a:schemeClr val="accent1">
                  <a:lumMod val="50000"/>
                </a:schemeClr>
              </a:solidFill>
            </a:rPr>
            <a:t>ключает описание психолого-педагогических и кадровых условий реализации Программы, организацию развивающей предметно-пространственной среды в ДОО. Показано материально-техническое обеспечение Программы в обязательной части и в части, формируемой участниками образовательных отношений</a:t>
          </a:r>
        </a:p>
        <a:p>
          <a:pPr marL="57150" lvl="1" indent="-57150" algn="just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800" kern="1200" dirty="0">
              <a:solidFill>
                <a:schemeClr val="accent1">
                  <a:lumMod val="50000"/>
                </a:schemeClr>
              </a:solidFill>
            </a:rPr>
            <a:t>В разделе определены примерные перечни художественной литературы, музыкальных произведений, произведений изобразительного искусства для использования в образовательной работе в разных возрастных группах, а также примерный перечень рекомендованных для семейного просмотра анимационных произведений.</a:t>
          </a:r>
        </a:p>
        <a:p>
          <a:pPr marL="57150" lvl="1" indent="-57150" algn="just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800" kern="1200" dirty="0">
              <a:solidFill>
                <a:schemeClr val="accent1">
                  <a:lumMod val="50000"/>
                </a:schemeClr>
              </a:solidFill>
            </a:rPr>
            <a:t>Представлены примерный режим и распорядок дня в дошкольных группах, федеральный календарный план воспитательной работы. </a:t>
          </a:r>
        </a:p>
      </dsp:txBody>
      <dsp:txXfrm>
        <a:off x="8403980" y="347762"/>
        <a:ext cx="2674012" cy="4138417"/>
      </dsp:txXfrm>
    </dsp:sp>
    <dsp:sp modelId="{1C822A99-00F8-4DFB-BC4C-E12DA10FB469}">
      <dsp:nvSpPr>
        <dsp:cNvPr id="0" name=""/>
        <dsp:cNvSpPr/>
      </dsp:nvSpPr>
      <dsp:spPr>
        <a:xfrm>
          <a:off x="7797924" y="0"/>
          <a:ext cx="668704" cy="63329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2">
  <dgm:title val=""/>
  <dgm:desc val=""/>
  <dgm:catLst>
    <dgm:cat type="list" pri="6000"/>
    <dgm:cat type="relationship" pri="16000"/>
    <dgm:cat type="picture" pri="29000"/>
    <dgm:cat type="pictureconvert" pri="2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/>
    </dgm:varLst>
    <dgm:choose name="Name0">
      <dgm:if name="Name1" func="var" arg="dir" op="equ" val="norm">
        <dgm:alg type="lin">
          <dgm:param type="linDir" val="fromL"/>
          <dgm:param type="nodeVertAlign" val="t"/>
        </dgm:alg>
      </dgm:if>
      <dgm:else name="Name2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refType="h"/>
      <dgm:constr type="w" for="ch" forName="sibTrans" refType="w" refFor="ch" refForName="compositeNode" op="equ" fact="0.2"/>
      <dgm:constr type="h" for="des" forName="childNode" op="equ"/>
      <dgm:constr type="w" for="des" forName="childNode" op="equ"/>
      <dgm:constr type="w" for="des" forName="parentNode" op="equ"/>
      <dgm:constr type="h" for="des" forName="image" op="equ"/>
      <dgm:constr type="w" for="des" forName="image" op="equ"/>
      <dgm:constr type="primFontSz" for="des" forName="parentNode" op="equ" val="65"/>
      <dgm:constr type="primFontSz" for="des" forName="childNode" op="equ" val="65"/>
    </dgm:constrLst>
    <dgm:ruleLst/>
    <dgm:forEach name="Name3" axis="ch" ptType="node">
      <dgm:layoutNode name="compositeNode">
        <dgm:varLst>
          <dgm:bulletEnabled val="1"/>
        </dgm:varLst>
        <dgm:alg type="composite"/>
        <dgm:presOf/>
        <dgm:choose name="Name4">
          <dgm:if name="Name5" func="var" arg="dir" op="equ" val="norm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l" for="ch" forName="image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l" for="ch" forName="childNode" refType="w" refFor="ch" refForName="image" fact="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l" for="ch" forName="parentNode"/>
              <dgm:constr type="r" for="ch" forName="parentNode" refType="l" refFor="ch" refForName="childNode"/>
              <dgm:constr type="rMarg" for="ch" forName="parentNode" refType="w" refFor="ch" refForName="image" fact="1.25"/>
            </dgm:constrLst>
          </dgm:if>
          <dgm:else name="Name6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r" for="ch" forName="image" refType="w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r" for="ch" forName="childNode" refType="w"/>
              <dgm:constr type="rOff" for="ch" forName="childNode" refType="w" refFor="ch" refForName="image" fact="-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r" for="ch" forName="parentNode" refType="w"/>
              <dgm:constr type="l" for="ch" forName="parentNode" refType="r" refFor="ch" refForName="childNode"/>
              <dgm:constr type="lOff" for="ch" forName="parentNode" refType="rOff" refFor="ch" refForName="childNode"/>
              <dgm:constr type="lMarg" for="ch" forName="parentNode" refType="w" refFor="ch" refForName="image" fact="1.25"/>
            </dgm:constrLst>
          </dgm:else>
        </dgm:choose>
        <dgm:ruleLst>
          <dgm:rule type="w" for="ch" forName="childNode" val="NaN" fact="0.4" max="NaN"/>
          <dgm:rule type="h" for="ch" forName="childNode" val="NaN" fact="0.5" max="NaN"/>
        </dgm:ruleLst>
        <dgm:layoutNode name="image" styleLbl="fgImgPlace1">
          <dgm:alg type="sp"/>
          <dgm:shape xmlns:r="http://schemas.openxmlformats.org/officeDocument/2006/relationships" type="rect" r:blip="" zOrderOff="4" blipPhldr="1">
            <dgm:adjLst/>
          </dgm:shape>
          <dgm:presOf/>
          <dgm:constrLst/>
          <dgm:ruleLst/>
        </dgm:layoutNode>
        <dgm:layoutNode name="childNode" styleLbl="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 zOrderOff="2">
            <dgm:adjLst/>
          </dgm:shape>
          <dgm:presOf axis="des" ptType="node"/>
          <dgm:constrLst/>
          <dgm:ruleLst>
            <dgm:rule type="primFontSz" val="5" fact="NaN" max="NaN"/>
          </dgm:ruleLst>
        </dgm:layoutNode>
        <dgm:layoutNode name="parentNode" styleLbl="revTx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>
                <dgm:adjLst/>
              </dgm:shape>
              <dgm:presOf axis="self"/>
              <dgm:constrLst>
                <dgm:constr type="lMarg"/>
                <dgm:constr type="bMarg"/>
                <dgm:constr type="tMarg"/>
              </dgm:constrLst>
            </dgm:if>
            <dgm:else name="Name9">
              <dgm:alg type="tx">
                <dgm:param type="autoTxRot" val="grav"/>
                <dgm:param type="parTxLTRAlign" val="l"/>
                <dgm:param type="parTxRTLAlign" val="l"/>
              </dgm:alg>
              <dgm:shape xmlns:r="http://schemas.openxmlformats.org/officeDocument/2006/relationships" rot="90" type="rect" r:blip="">
                <dgm:adjLst/>
              </dgm:shape>
              <dgm:presOf axis="self"/>
              <dgm:constrLst>
                <dgm:constr type="rMarg"/>
                <dgm:constr type="bMarg"/>
                <dgm:constr type="tMarg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E1322C-ED8A-4ECD-A6FA-69DE2D3E41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67375" y="57151"/>
            <a:ext cx="6381750" cy="1914524"/>
          </a:xfrm>
        </p:spPr>
        <p:txBody>
          <a:bodyPr anchor="b"/>
          <a:lstStyle>
            <a:lvl1pPr algn="ctr">
              <a:defRPr sz="6000" b="1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91586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ED7E32-3400-4D63-BFED-F7EBA722FA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7ABF597-FE66-4598-B4AC-071AE4D49D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C93FC2A-D58C-4695-BB7B-28067B70C9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5136D-E666-4423-9676-90C482C180BE}" type="datetimeFigureOut">
              <a:rPr lang="ru-RU" smtClean="0"/>
              <a:t>27.10.2023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2D38435-ED3A-49B2-A1B0-45344B5904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ED4F97E-BB43-484A-BA19-6A2EBD8429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E3F7D-7E1E-4A88-8451-CE896C0E0D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1451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BB49CCF6-3D19-4EB9-AFB8-297CB3B7EF0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B1F4BD9-1E3B-4D78-A3A9-F8F93E0905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D2A7E5B-326A-4F8F-ACD5-8AE74D94DB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5136D-E666-4423-9676-90C482C180BE}" type="datetimeFigureOut">
              <a:rPr lang="ru-RU" smtClean="0"/>
              <a:t>27.10.2023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244D203-10B9-409B-9711-D84BF169E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19DA813-D245-43C7-9E33-F6E817DFA4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E3F7D-7E1E-4A88-8451-CE896C0E0D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7608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B53B7DA-E319-400B-AA9B-2BF4C84591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-5782"/>
            <a:ext cx="12191998" cy="1741714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FF3935-A434-465C-B9C4-DC327A50A3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2675" y="18255"/>
            <a:ext cx="9753600" cy="1325563"/>
          </a:xfrm>
        </p:spPr>
        <p:txBody>
          <a:bodyPr/>
          <a:lstStyle>
            <a:lvl1pPr>
              <a:defRPr b="1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E252B50-0116-471A-9C04-BCCADDF634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  <a:lvl2pPr>
              <a:defRPr>
                <a:solidFill>
                  <a:schemeClr val="accent2">
                    <a:lumMod val="75000"/>
                  </a:schemeClr>
                </a:solidFill>
              </a:defRPr>
            </a:lvl2pPr>
            <a:lvl3pPr>
              <a:defRPr>
                <a:solidFill>
                  <a:schemeClr val="accent2">
                    <a:lumMod val="75000"/>
                  </a:schemeClr>
                </a:solidFill>
              </a:defRPr>
            </a:lvl3pPr>
            <a:lvl4pPr>
              <a:defRPr>
                <a:solidFill>
                  <a:schemeClr val="accent2">
                    <a:lumMod val="75000"/>
                  </a:schemeClr>
                </a:solidFill>
              </a:defRPr>
            </a:lvl4pPr>
            <a:lvl5pPr>
              <a:defRPr>
                <a:solidFill>
                  <a:schemeClr val="accent2">
                    <a:lumMod val="75000"/>
                  </a:schemeClr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2770339-FAF9-498C-B112-4A60E00F5D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5136D-E666-4423-9676-90C482C180BE}" type="datetimeFigureOut">
              <a:rPr lang="ru-RU" smtClean="0"/>
              <a:t>27.10.2023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3308909-539D-4600-847F-6DD98C4042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F4E6230-4D46-4EC2-99E9-67BAB7DE1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E3F7D-7E1E-4A88-8451-CE896C0E0D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5074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173BB3-25A3-42A8-81F0-EDBFAE1957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74F1FB1-E185-4D23-92C9-2D1E49438B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A6E4436-E7BF-474E-BB77-6081CD5B6F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5136D-E666-4423-9676-90C482C180BE}" type="datetimeFigureOut">
              <a:rPr lang="ru-RU" smtClean="0"/>
              <a:t>27.10.2023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4D872B4-84E7-41A6-863E-5D1C6FFD93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2BDF55D-302C-4B2D-9377-EA9DDFCBD1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E3F7D-7E1E-4A88-8451-CE896C0E0D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3057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B0B21E-CBE4-4267-B2D2-E7B8E02F3E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1FF5A11-828B-417B-8A8D-B544ED1C03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56E6440-96F1-45E0-907A-15E0870642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A4E7227-0CB9-412A-A11F-E1B32D98AF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5136D-E666-4423-9676-90C482C180BE}" type="datetimeFigureOut">
              <a:rPr lang="ru-RU" smtClean="0"/>
              <a:t>27.10.2023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8F3B9F6-5585-4264-AF7E-DEBB3C7F69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DC4D860-ACFD-41E7-BBF7-328940BCEA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E3F7D-7E1E-4A88-8451-CE896C0E0D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9595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5B3FA3-2757-4B19-8D0E-9506EBB2EA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F48CB63-0F73-4DF4-96A6-D989480747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2E4BDF7-24D6-41B9-89D6-563456F205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261A751-76FB-4300-A139-9F1A78A0623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87F38A7-921B-4A3E-898C-700E0299FE7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BCD0D85B-D00A-4226-9C2E-167EDEEEC3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5136D-E666-4423-9676-90C482C180BE}" type="datetimeFigureOut">
              <a:rPr lang="ru-RU" smtClean="0"/>
              <a:t>27.10.2023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637F47E-403D-45B2-96DA-7A676FC53F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33736EB3-1E9F-487F-90BD-FC7C0B8F51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E3F7D-7E1E-4A88-8451-CE896C0E0D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3002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C69549-E5C0-42C0-A125-62F0DB1A4C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CD6EA74-2DB6-4C85-A774-8D3D0EF0D3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5136D-E666-4423-9676-90C482C180BE}" type="datetimeFigureOut">
              <a:rPr lang="ru-RU" smtClean="0"/>
              <a:t>27.10.2023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9956DFE1-31C1-46AF-9F17-14DD578379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D15E1F8-888C-4052-B32C-6B5991966B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E3F7D-7E1E-4A88-8451-CE896C0E0D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7362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AB2AA3C-7617-4A5C-83C8-413BFDDDE0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5136D-E666-4423-9676-90C482C180BE}" type="datetimeFigureOut">
              <a:rPr lang="ru-RU" smtClean="0"/>
              <a:t>27.10.2023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189C991C-305B-4491-9089-CE568051CE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F3C3D20-B31E-49AE-96F7-F7C53B6441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E3F7D-7E1E-4A88-8451-CE896C0E0D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430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495679-44D7-4E94-B377-3183B76B9D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FE04AC0-4202-48D3-8290-44D86E3183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F305F81-1C0E-472B-8ABC-49AED6E3A3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6BA60D0-3C90-4B89-A8A3-BF015E7CC1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5136D-E666-4423-9676-90C482C180BE}" type="datetimeFigureOut">
              <a:rPr lang="ru-RU" smtClean="0"/>
              <a:t>27.10.2023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2B08EFA-899F-4165-BBD2-AEDB9A0B47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CC86E68-9658-468F-A491-661A5836D2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E3F7D-7E1E-4A88-8451-CE896C0E0D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6368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4B6274-2366-42CD-A76A-CC782641E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1D7A5CF4-6453-4B0A-9CC9-6657955E1B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CF770C8-D2AF-4CF6-946D-E813B06D63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F9AF9A8-A912-4908-AEE0-953F8E5CDD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5136D-E666-4423-9676-90C482C180BE}" type="datetimeFigureOut">
              <a:rPr lang="ru-RU" smtClean="0"/>
              <a:t>27.10.2023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2020335-B526-49FD-A098-8171585704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2DF3E27-CED9-4DBF-B26D-A1B6CBB10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E3F7D-7E1E-4A88-8451-CE896C0E0D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6703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s://presentation-creation.ru/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B69574-7D6B-4C65-8746-02BAF59DA2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8516DE8-8901-4262-880F-C11A0BEE70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32F08F9-9DC9-4268-841F-EE5D3AE63B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35136D-E666-4423-9676-90C482C180BE}" type="datetimeFigureOut">
              <a:rPr lang="ru-RU" smtClean="0"/>
              <a:t>27.10.2023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17046A8-8E79-40FB-96E2-42CEFFC02A0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0859F98-2616-4E4D-8880-C3F1F7C051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6E3F7D-7E1E-4A88-8451-CE896C0E0D50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>
            <a:hlinkClick r:id="rId13"/>
            <a:extLst>
              <a:ext uri="{FF2B5EF4-FFF2-40B4-BE49-F238E27FC236}">
                <a16:creationId xmlns:a16="http://schemas.microsoft.com/office/drawing/2014/main" id="{4348BB99-0BFF-41BD-9D9D-8FB5F1326057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4000" y="367393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6454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7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DD2745-47F1-4C93-8E11-ADC46197A5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73661" y="57150"/>
            <a:ext cx="5275463" cy="3813514"/>
          </a:xfrm>
        </p:spPr>
        <p:txBody>
          <a:bodyPr>
            <a:normAutofit fontScale="90000"/>
          </a:bodyPr>
          <a:lstStyle/>
          <a:p>
            <a:r>
              <a:rPr lang="ru-RU" sz="4000" dirty="0">
                <a:solidFill>
                  <a:schemeClr val="accent1">
                    <a:lumMod val="50000"/>
                  </a:schemeClr>
                </a:solidFill>
              </a:rPr>
              <a:t>Образовательная программа </a:t>
            </a:r>
            <a:br>
              <a:rPr lang="ru-RU" sz="40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000" dirty="0">
                <a:solidFill>
                  <a:schemeClr val="accent1">
                    <a:lumMod val="50000"/>
                  </a:schemeClr>
                </a:solidFill>
              </a:rPr>
              <a:t>дошкольного образования</a:t>
            </a:r>
            <a:br>
              <a:rPr lang="ru-RU" sz="4000" dirty="0">
                <a:solidFill>
                  <a:schemeClr val="accent1">
                    <a:lumMod val="50000"/>
                  </a:schemeClr>
                </a:solidFill>
              </a:rPr>
            </a:br>
            <a:br>
              <a:rPr lang="ru-RU" sz="2800" dirty="0"/>
            </a:br>
            <a:r>
              <a:rPr lang="ru-RU" sz="2200" dirty="0"/>
              <a:t>Муниципального автономного дошкольного образовательного учреждения </a:t>
            </a:r>
            <a:br>
              <a:rPr lang="ru-RU" sz="2200" dirty="0"/>
            </a:br>
            <a:r>
              <a:rPr lang="ru-RU" sz="2200" dirty="0"/>
              <a:t>«Детский сад № 394 комбинированного вида с татарским языком воспитания и обучения»</a:t>
            </a:r>
            <a:br>
              <a:rPr lang="ru-RU" sz="2200" dirty="0"/>
            </a:br>
            <a:r>
              <a:rPr lang="ru-RU" sz="2200" dirty="0"/>
              <a:t>Советского района г. Казани</a:t>
            </a:r>
          </a:p>
        </p:txBody>
      </p:sp>
    </p:spTree>
    <p:extLst>
      <p:ext uri="{BB962C8B-B14F-4D97-AF65-F5344CB8AC3E}">
        <p14:creationId xmlns:p14="http://schemas.microsoft.com/office/powerpoint/2010/main" val="2363076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EE0525-2012-4B8F-B372-F16F023373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2675" y="18255"/>
            <a:ext cx="9753600" cy="1470911"/>
          </a:xfrm>
        </p:spPr>
        <p:txBody>
          <a:bodyPr>
            <a:noAutofit/>
          </a:bodyPr>
          <a:lstStyle/>
          <a:p>
            <a:r>
              <a:rPr lang="ru-RU" sz="3200" dirty="0"/>
              <a:t>Образовательная программа дошкольного образования МАДОУ «Детский сад № 394» разработана в соответствии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B0DF345-395E-4A9C-ABD7-53C13642FF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8227423" cy="2175669"/>
          </a:xfrm>
        </p:spPr>
        <p:txBody>
          <a:bodyPr>
            <a:normAutofit/>
          </a:bodyPr>
          <a:lstStyle/>
          <a:p>
            <a:pPr marL="182563" indent="-182563"/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Федеральный государственный образовательный стандарт дошкольного образования (утвержден приказом Минобрнауки России от 17 октября 2013 г. № 1155, в редакции от 08.1.2022г.)</a:t>
            </a:r>
          </a:p>
        </p:txBody>
      </p:sp>
      <p:sp>
        <p:nvSpPr>
          <p:cNvPr id="4" name="Нижний колонтитул 4">
            <a:extLst>
              <a:ext uri="{FF2B5EF4-FFF2-40B4-BE49-F238E27FC236}">
                <a16:creationId xmlns:a16="http://schemas.microsoft.com/office/drawing/2014/main" id="{F69AB093-EBDD-46B0-9F46-C486CAD8EC65}"/>
              </a:ext>
            </a:extLst>
          </p:cNvPr>
          <p:cNvSpPr txBox="1">
            <a:spLocks/>
          </p:cNvSpPr>
          <p:nvPr/>
        </p:nvSpPr>
        <p:spPr>
          <a:xfrm>
            <a:off x="3962400" y="6440529"/>
            <a:ext cx="4267200" cy="365126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1200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60203404-076C-4189-B06E-8F906273DF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9530384" y="1899498"/>
            <a:ext cx="1559747" cy="149925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accent1">
                <a:lumMod val="75000"/>
              </a:schemeClr>
            </a:solidFill>
          </a:ln>
          <a:effectLst/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97E9A43-6A5B-4E7F-8A74-7089C788E3F3}"/>
              </a:ext>
            </a:extLst>
          </p:cNvPr>
          <p:cNvSpPr txBox="1"/>
          <p:nvPr/>
        </p:nvSpPr>
        <p:spPr>
          <a:xfrm>
            <a:off x="870166" y="2995093"/>
            <a:ext cx="8442960" cy="29238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10" normalizeH="0" baseline="0" noProof="0" dirty="0">
              <a:ln>
                <a:noFill/>
              </a:ln>
              <a:solidFill>
                <a:srgbClr val="3399FF"/>
              </a:solidFill>
              <a:effectLst/>
              <a:uLnTx/>
              <a:uFillTx/>
              <a:latin typeface="KHRDI+Century Gothic"/>
              <a:ea typeface="KHRDI+Century Gothic"/>
              <a:cs typeface="KHRDI+Century Gothic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pc="10" dirty="0">
              <a:solidFill>
                <a:srgbClr val="3399FF"/>
              </a:solidFill>
              <a:latin typeface="KHRDI+Century Gothic"/>
              <a:ea typeface="KHRDI+Century Gothic"/>
              <a:cs typeface="KHRDI+Century Gothic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10" normalizeH="0" baseline="0" noProof="0" dirty="0">
              <a:ln>
                <a:noFill/>
              </a:ln>
              <a:solidFill>
                <a:srgbClr val="3399FF"/>
              </a:solidFill>
              <a:effectLst/>
              <a:uLnTx/>
              <a:uFillTx/>
              <a:latin typeface="KHRDI+Century Gothic"/>
              <a:ea typeface="KHRDI+Century Gothic"/>
              <a:cs typeface="KHRDI+Century Gothic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pc="10" dirty="0">
              <a:solidFill>
                <a:srgbClr val="3399FF"/>
              </a:solidFill>
              <a:latin typeface="KHRDI+Century Gothic"/>
              <a:ea typeface="KHRDI+Century Gothic"/>
              <a:cs typeface="KHRDI+Century Gothic"/>
            </a:endParaRPr>
          </a:p>
          <a:p>
            <a:pPr marL="182563" marR="0" lvl="0" indent="-18256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800" b="0" i="0" u="none" strike="noStrike" kern="1200" cap="none" spc="1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Ф</a:t>
            </a:r>
            <a:r>
              <a:rPr kumimoji="0" lang="ru-RU" sz="2800" b="0" i="0" u="none" strike="noStrike" kern="1200" cap="none" spc="2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е</a:t>
            </a:r>
            <a:r>
              <a:rPr kumimoji="0" lang="ru-RU" sz="2800" b="0" i="0" u="none" strike="noStrike" kern="1200" cap="none" spc="-5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д</a:t>
            </a:r>
            <a:r>
              <a:rPr kumimoji="0" lang="ru-RU" sz="2800" b="0" i="0" u="none" strike="noStrike" kern="1200" cap="none" spc="15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е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р</a:t>
            </a:r>
            <a:r>
              <a:rPr kumimoji="0" lang="ru-RU" sz="2800" b="0" i="0" u="none" strike="noStrike" kern="1200" cap="none" spc="-5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а</a:t>
            </a:r>
            <a:r>
              <a:rPr kumimoji="0" lang="ru-RU" sz="2800" b="0" i="0" u="none" strike="noStrike" kern="1200" cap="none" spc="5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л</a:t>
            </a:r>
            <a:r>
              <a:rPr kumimoji="0" lang="ru-RU" sz="2800" b="0" i="0" u="none" strike="noStrike" kern="1200" cap="none" spc="15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ь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ная</a:t>
            </a:r>
            <a:r>
              <a:rPr kumimoji="0" lang="ru-RU" sz="2800" b="0" i="0" u="none" strike="noStrike" kern="1200" cap="none" spc="-7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 </a:t>
            </a:r>
            <a:r>
              <a:rPr kumimoji="0" lang="ru-RU" sz="2800" b="0" i="0" u="none" strike="noStrike" kern="1200" cap="none" spc="5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о</a:t>
            </a:r>
            <a:r>
              <a:rPr kumimoji="0" lang="ru-RU" sz="2800" b="0" i="0" u="none" strike="noStrike" kern="1200" cap="none" spc="-5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б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р</a:t>
            </a:r>
            <a:r>
              <a:rPr kumimoji="0" lang="ru-RU" sz="2800" b="0" i="0" u="none" strike="noStrike" kern="1200" cap="none" spc="-1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а</a:t>
            </a:r>
            <a:r>
              <a:rPr kumimoji="0" lang="ru-RU" sz="2800" b="0" i="0" u="none" strike="noStrike" kern="1200" cap="none" spc="-5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з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оват</a:t>
            </a:r>
            <a:r>
              <a:rPr kumimoji="0" lang="ru-RU" sz="2800" b="0" i="0" u="none" strike="noStrike" kern="1200" cap="none" spc="5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е</a:t>
            </a:r>
            <a:r>
              <a:rPr kumimoji="0" lang="ru-RU" sz="2800" b="0" i="0" u="none" strike="noStrike" kern="1200" cap="none" spc="1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ль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ная прогр</a:t>
            </a:r>
            <a:r>
              <a:rPr kumimoji="0" lang="ru-RU" sz="2800" b="0" i="0" u="none" strike="noStrike" kern="1200" cap="none" spc="-5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а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мма до</a:t>
            </a:r>
            <a:r>
              <a:rPr kumimoji="0" lang="ru-RU" sz="2800" b="0" i="0" u="none" strike="noStrike" kern="1200" cap="none" spc="-5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ш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ко</a:t>
            </a:r>
            <a:r>
              <a:rPr kumimoji="0" lang="ru-RU" sz="2800" b="0" i="0" u="none" strike="noStrike" kern="1200" cap="none" spc="1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л</a:t>
            </a:r>
            <a:r>
              <a:rPr kumimoji="0" lang="ru-RU" sz="2800" b="0" i="0" u="none" strike="noStrike" kern="1200" cap="none" spc="15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ь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н</a:t>
            </a:r>
            <a:r>
              <a:rPr kumimoji="0" lang="ru-RU" sz="2800" b="0" i="0" u="none" strike="noStrike" kern="1200" cap="none" spc="15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о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го </a:t>
            </a:r>
            <a:r>
              <a:rPr kumimoji="0" lang="ru-RU" sz="2800" b="0" i="0" u="none" strike="noStrike" kern="1200" cap="none" spc="5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о</a:t>
            </a:r>
            <a:r>
              <a:rPr kumimoji="0" lang="ru-RU" sz="2800" b="0" i="0" u="none" strike="noStrike" kern="1200" cap="none" spc="-5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б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р</a:t>
            </a:r>
            <a:r>
              <a:rPr kumimoji="0" lang="ru-RU" sz="2800" b="0" i="0" u="none" strike="noStrike" kern="1200" cap="none" spc="-5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аз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о</a:t>
            </a:r>
            <a:r>
              <a:rPr kumimoji="0" lang="ru-RU" sz="2800" b="0" i="0" u="none" strike="noStrike" kern="1200" cap="none" spc="-1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в</a:t>
            </a:r>
            <a:r>
              <a:rPr kumimoji="0" lang="ru-RU" sz="2800" b="0" i="0" u="none" strike="noStrike" kern="1200" cap="none" spc="-5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а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ния </a:t>
            </a:r>
            <a:r>
              <a:rPr kumimoji="0" lang="ru-RU" sz="2800" b="0" i="0" u="none" strike="noStrike" kern="1200" cap="none" spc="-5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(</a:t>
            </a:r>
            <a:r>
              <a:rPr kumimoji="0" lang="ru-RU" sz="2800" b="0" i="0" u="none" strike="noStrike" kern="1200" cap="none" spc="5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у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т</a:t>
            </a:r>
            <a:r>
              <a:rPr kumimoji="0" lang="ru-RU" sz="2800" b="0" i="0" u="none" strike="noStrike" kern="1200" cap="none" spc="-15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в</a:t>
            </a:r>
            <a:r>
              <a:rPr kumimoji="0" lang="ru-RU" sz="2800" b="0" i="0" u="none" strike="noStrike" kern="1200" cap="none" spc="15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е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р</a:t>
            </a:r>
            <a:r>
              <a:rPr kumimoji="0" lang="ru-RU" sz="2800" b="0" i="0" u="none" strike="noStrike" kern="1200" cap="none" spc="-15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ж</a:t>
            </a:r>
            <a:r>
              <a:rPr kumimoji="0" lang="ru-RU" sz="2800" b="0" i="0" u="none" strike="noStrike" kern="1200" cap="none" spc="-1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д</a:t>
            </a:r>
            <a:r>
              <a:rPr kumimoji="0" lang="ru-RU" sz="2800" b="0" i="0" u="none" strike="noStrike" kern="1200" cap="none" spc="15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е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на</a:t>
            </a:r>
            <a:r>
              <a:rPr kumimoji="0" lang="ru-RU" sz="2800" b="0" i="0" u="none" strike="noStrike" kern="1200" cap="none" spc="4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пр</a:t>
            </a:r>
            <a:r>
              <a:rPr kumimoji="0" lang="ru-RU" sz="2800" b="0" i="0" u="none" strike="noStrike" kern="1200" cap="none" spc="5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и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казом </a:t>
            </a:r>
            <a:r>
              <a:rPr kumimoji="0" lang="ru-RU" sz="2800" b="0" i="0" u="none" strike="noStrike" kern="1200" cap="none" spc="-3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М</a:t>
            </a:r>
            <a:r>
              <a:rPr kumimoji="0" lang="ru-RU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и</a:t>
            </a:r>
            <a:r>
              <a:rPr kumimoji="0" lang="ru-RU" sz="2800" b="0" i="0" u="none" strike="noStrike" kern="1200" cap="none" spc="5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нпро</a:t>
            </a:r>
            <a:r>
              <a:rPr kumimoji="0" lang="ru-RU" sz="2800" b="0" i="0" u="none" strike="noStrike" kern="1200" cap="none" spc="-5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с</a:t>
            </a:r>
            <a:r>
              <a:rPr kumimoji="0" lang="ru-RU" sz="2800" b="0" i="0" u="none" strike="noStrike" kern="1200" cap="none" spc="-1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в</a:t>
            </a:r>
            <a:r>
              <a:rPr kumimoji="0" lang="ru-RU" sz="2800" b="0" i="0" u="none" strike="noStrike" kern="1200" cap="none" spc="1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е</a:t>
            </a:r>
            <a:r>
              <a:rPr kumimoji="0" lang="ru-RU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щ</a:t>
            </a:r>
            <a:r>
              <a:rPr kumimoji="0" lang="ru-RU" sz="2800" b="0" i="0" u="none" strike="noStrike" kern="1200" cap="none" spc="15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е</a:t>
            </a:r>
            <a:r>
              <a:rPr kumimoji="0" lang="ru-RU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н</a:t>
            </a:r>
            <a:r>
              <a:rPr kumimoji="0" lang="ru-RU" sz="2800" b="0" i="0" u="none" strike="noStrike" kern="1200" cap="none" spc="5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ия</a:t>
            </a:r>
            <a:r>
              <a:rPr kumimoji="0" lang="ru-RU" sz="2800" b="0" i="0" u="none" strike="noStrike" kern="1200" cap="none" spc="15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 </a:t>
            </a:r>
            <a:r>
              <a:rPr kumimoji="0" lang="ru-RU" sz="2800" b="0" i="0" u="none" strike="noStrike" kern="1200" cap="none" spc="1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Ро</a:t>
            </a:r>
            <a:r>
              <a:rPr kumimoji="0" lang="ru-RU" sz="2800" b="0" i="0" u="none" strike="noStrike" kern="1200" cap="none" spc="-5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сс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ии</a:t>
            </a:r>
            <a:r>
              <a:rPr kumimoji="0" lang="ru-RU" sz="2800" b="0" i="0" u="none" strike="noStrike" kern="1200" cap="none" spc="-2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от </a:t>
            </a:r>
            <a:r>
              <a:rPr kumimoji="0" lang="ru-RU" sz="2800" b="0" i="0" u="none" strike="noStrike" kern="1200" cap="none" spc="1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2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5 н</a:t>
            </a:r>
            <a:r>
              <a:rPr kumimoji="0" lang="ru-RU" sz="2800" b="0" i="0" u="none" strike="noStrike" kern="1200" cap="none" spc="5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о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я</a:t>
            </a:r>
            <a:r>
              <a:rPr kumimoji="0" lang="ru-RU" sz="2800" b="0" i="0" u="none" strike="noStrike" kern="1200" cap="none" spc="-15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б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ря</a:t>
            </a:r>
            <a:r>
              <a:rPr kumimoji="0" lang="ru-RU" sz="2800" b="0" i="0" u="none" strike="noStrike" kern="1200" cap="none" spc="-5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 </a:t>
            </a:r>
            <a:r>
              <a:rPr kumimoji="0" lang="ru-RU" sz="2800" b="0" i="0" u="none" strike="noStrike" kern="1200" cap="none" spc="5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20</a:t>
            </a:r>
            <a:r>
              <a:rPr kumimoji="0" lang="ru-RU" sz="2800" b="0" i="0" u="none" strike="noStrike" kern="1200" cap="none" spc="1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2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2</a:t>
            </a:r>
            <a:r>
              <a:rPr kumimoji="0" lang="ru-RU" sz="2800" b="0" i="0" u="none" strike="noStrike" kern="1200" cap="none" spc="-15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г.</a:t>
            </a:r>
            <a:r>
              <a:rPr kumimoji="0" lang="ru-RU" sz="2800" b="0" i="0" u="none" strike="noStrike" kern="1200" cap="none" spc="1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№</a:t>
            </a:r>
            <a:r>
              <a:rPr kumimoji="0" lang="ru-RU" sz="2800" b="0" i="0" u="none" strike="noStrike" kern="1200" cap="none" spc="1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 </a:t>
            </a:r>
            <a:r>
              <a:rPr kumimoji="0" lang="ru-RU" sz="2800" b="0" i="0" u="none" strike="noStrike" kern="1200" cap="none" spc="5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1</a:t>
            </a:r>
            <a:r>
              <a:rPr kumimoji="0" lang="ru-RU" sz="2800" b="0" i="0" u="none" strike="noStrike" kern="1200" cap="none" spc="1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0</a:t>
            </a:r>
            <a:r>
              <a:rPr kumimoji="0" lang="ru-RU" sz="2800" b="0" i="0" u="none" strike="noStrike" kern="1200" cap="none" spc="5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2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KHRDI+Century Gothic"/>
                <a:cs typeface="KHRDI+Century Gothic"/>
              </a:rPr>
              <a:t>8)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ea typeface="微软雅黑"/>
              <a:cs typeface="+mn-cs"/>
            </a:endParaRPr>
          </a:p>
        </p:txBody>
      </p:sp>
      <p:pic>
        <p:nvPicPr>
          <p:cNvPr id="8" name="Picture 52">
            <a:extLst>
              <a:ext uri="{FF2B5EF4-FFF2-40B4-BE49-F238E27FC236}">
                <a16:creationId xmlns:a16="http://schemas.microsoft.com/office/drawing/2014/main" id="{8BF2E567-6C85-46C1-BD20-F6231493B810}"/>
              </a:ext>
            </a:extLst>
          </p:cNvPr>
          <p:cNvPicPr/>
          <p:nvPr/>
        </p:nvPicPr>
        <p:blipFill>
          <a:blip r:embed="rId3"/>
          <a:stretch/>
        </p:blipFill>
        <p:spPr>
          <a:xfrm rot="16200000">
            <a:off x="9565218" y="4117704"/>
            <a:ext cx="1559748" cy="1568925"/>
          </a:xfrm>
          <a:prstGeom prst="rect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091619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EE0525-2012-4B8F-B372-F16F023373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2675" y="18255"/>
            <a:ext cx="9753600" cy="1470911"/>
          </a:xfrm>
        </p:spPr>
        <p:txBody>
          <a:bodyPr>
            <a:noAutofit/>
          </a:bodyPr>
          <a:lstStyle/>
          <a:p>
            <a:r>
              <a:rPr lang="ru-RU" sz="3600" dirty="0"/>
              <a:t>Нормативные документы</a:t>
            </a:r>
            <a:br>
              <a:rPr lang="ru-RU" sz="3600" dirty="0"/>
            </a:br>
            <a:endParaRPr lang="ru-RU" sz="36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B0DF345-395E-4A9C-ABD7-53C13642FF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4171" y="1825625"/>
            <a:ext cx="11652069" cy="4980030"/>
          </a:xfrm>
        </p:spPr>
        <p:txBody>
          <a:bodyPr>
            <a:normAutofit/>
          </a:bodyPr>
          <a:lstStyle/>
          <a:p>
            <a:pPr marL="285750" indent="-285750" algn="just">
              <a:buFont typeface="Arial" pitchFamily="34" charset="0"/>
              <a:buChar char="•"/>
            </a:pPr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Указ Президента Российской Федерации от 9 ноября 2022 г. № 809 «Об утверждении основ государственной политики по сохранению и укреплению традиционных российских духовно нравственных ценностей» 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 Федеральный закон от 24 сентября 2022 г. № 371-ФЗ «О внесении изменений в Федеральный закон «Об образовании в Российской Федерации» и статью 1 Федерального закона «Об обязательных требованиях в Российской Федерации» 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 Обновленный ФГОС дошкольного образования в редакции приказа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</a:rPr>
              <a:t>Минпросвещения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 России от 8 ноября 2022 г. № 955 (зарегистрирован в Минюсте России 6 февраля 2023 г., регистрационный № 72264) 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 Федеральная адаптированная образовательная программа дошкольного образования для обучающихся с ОВЗ (приказ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</a:rPr>
              <a:t>Минпросвещения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 России от 24 ноября 2022 г. № 1022, зарегистрирован в Минюсте России 27 января 2023 г., регистрационный № 72149) 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 Федеральная образовательная программа дошкольного образования (приказ 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</a:rPr>
              <a:t>Минпросвещения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 России от 25 ноября 2022 г. № 1028, зарегистрирован в Минюсте России 28 декабря 2022 г., регистрационный № 71847</a:t>
            </a:r>
          </a:p>
          <a:p>
            <a:pPr marL="182563" indent="-182563"/>
            <a:endParaRPr lang="ru-RU" dirty="0">
              <a:solidFill>
                <a:srgbClr val="3399FF"/>
              </a:solidFill>
            </a:endParaRPr>
          </a:p>
        </p:txBody>
      </p:sp>
      <p:sp>
        <p:nvSpPr>
          <p:cNvPr id="4" name="Нижний колонтитул 4">
            <a:extLst>
              <a:ext uri="{FF2B5EF4-FFF2-40B4-BE49-F238E27FC236}">
                <a16:creationId xmlns:a16="http://schemas.microsoft.com/office/drawing/2014/main" id="{F69AB093-EBDD-46B0-9F46-C486CAD8EC65}"/>
              </a:ext>
            </a:extLst>
          </p:cNvPr>
          <p:cNvSpPr txBox="1">
            <a:spLocks/>
          </p:cNvSpPr>
          <p:nvPr/>
        </p:nvSpPr>
        <p:spPr>
          <a:xfrm>
            <a:off x="3962400" y="6440529"/>
            <a:ext cx="4267200" cy="365126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12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97E9A43-6A5B-4E7F-8A74-7089C788E3F3}"/>
              </a:ext>
            </a:extLst>
          </p:cNvPr>
          <p:cNvSpPr txBox="1"/>
          <p:nvPr/>
        </p:nvSpPr>
        <p:spPr>
          <a:xfrm>
            <a:off x="838200" y="2864465"/>
            <a:ext cx="844296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10" normalizeH="0" baseline="0" noProof="0" dirty="0">
              <a:ln>
                <a:noFill/>
              </a:ln>
              <a:solidFill>
                <a:srgbClr val="3399FF"/>
              </a:solidFill>
              <a:effectLst/>
              <a:uLnTx/>
              <a:uFillTx/>
              <a:latin typeface="KHRDI+Century Gothic"/>
              <a:ea typeface="KHRDI+Century Gothic"/>
              <a:cs typeface="KHRDI+Century Gothic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pc="10" dirty="0">
              <a:solidFill>
                <a:srgbClr val="3399FF"/>
              </a:solidFill>
              <a:latin typeface="KHRDI+Century Gothic"/>
              <a:ea typeface="KHRDI+Century Gothic"/>
              <a:cs typeface="KHRDI+Century Gothic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10" normalizeH="0" baseline="0" noProof="0" dirty="0">
              <a:ln>
                <a:noFill/>
              </a:ln>
              <a:solidFill>
                <a:srgbClr val="3399FF"/>
              </a:solidFill>
              <a:effectLst/>
              <a:uLnTx/>
              <a:uFillTx/>
              <a:latin typeface="KHRDI+Century Gothic"/>
              <a:ea typeface="KHRDI+Century Gothic"/>
              <a:cs typeface="KHRDI+Century Gothic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E655104-FBEF-472E-87BE-26891ADD8508}"/>
              </a:ext>
            </a:extLst>
          </p:cNvPr>
          <p:cNvSpPr txBox="1"/>
          <p:nvPr/>
        </p:nvSpPr>
        <p:spPr>
          <a:xfrm>
            <a:off x="990600" y="3016865"/>
            <a:ext cx="844296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10" normalizeH="0" baseline="0" noProof="0" dirty="0">
              <a:ln>
                <a:noFill/>
              </a:ln>
              <a:solidFill>
                <a:srgbClr val="3399FF"/>
              </a:solidFill>
              <a:effectLst/>
              <a:uLnTx/>
              <a:uFillTx/>
              <a:latin typeface="KHRDI+Century Gothic"/>
              <a:ea typeface="KHRDI+Century Gothic"/>
              <a:cs typeface="KHRDI+Century Gothic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pc="10" dirty="0">
              <a:solidFill>
                <a:srgbClr val="3399FF"/>
              </a:solidFill>
              <a:latin typeface="KHRDI+Century Gothic"/>
              <a:ea typeface="KHRDI+Century Gothic"/>
              <a:cs typeface="KHRDI+Century Gothic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10" normalizeH="0" baseline="0" noProof="0" dirty="0">
              <a:ln>
                <a:noFill/>
              </a:ln>
              <a:solidFill>
                <a:srgbClr val="3399FF"/>
              </a:solidFill>
              <a:effectLst/>
              <a:uLnTx/>
              <a:uFillTx/>
              <a:latin typeface="KHRDI+Century Gothic"/>
              <a:ea typeface="KHRDI+Century Gothic"/>
              <a:cs typeface="KHRDI+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770765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EE0525-2012-4B8F-B372-F16F023373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2675" y="18255"/>
            <a:ext cx="9753600" cy="1470911"/>
          </a:xfrm>
        </p:spPr>
        <p:txBody>
          <a:bodyPr>
            <a:noAutofit/>
          </a:bodyPr>
          <a:lstStyle/>
          <a:p>
            <a:br>
              <a:rPr lang="ru-RU" sz="3600" dirty="0"/>
            </a:br>
            <a:endParaRPr lang="ru-RU" sz="36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B0DF345-395E-4A9C-ABD7-53C13642FF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086" y="1825625"/>
            <a:ext cx="11730445" cy="4980030"/>
          </a:xfrm>
        </p:spPr>
        <p:txBody>
          <a:bodyPr>
            <a:normAutofit fontScale="92500" lnSpcReduction="20000"/>
          </a:bodyPr>
          <a:lstStyle/>
          <a:p>
            <a:pPr marL="285750" indent="-285750" algn="just">
              <a:buFont typeface="Arial" pitchFamily="34" charset="0"/>
              <a:buChar char="•"/>
            </a:pPr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Конвенция о правах ребенка (одобрена Генеральной Ассамблеей ООН 20.11.1989) (вступила в силу для СССР 15.09.1990) https://www.consultant.ru/document/cons_doc_LAW_9959/ 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Федеральный закон 24 июля 1998 г. № 124-ФЗ (актуальная ред. от 14.07.2022) «Об основных гарантиях прав ребенка в Российской Федерации»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Приказ Министерства просвещения Российской Федерации от 31.07.2020 № 373 «Об утверждении Порядка организации и осуществления образовательной деятельности по основным общеобразовательным программам - образовательным программам дошкольного образования» (Зарегистрирован 31.08.2020 № 59599) 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 Приказ Министерства образования и науки Российской Федерации от 20 сентября 2013 г. № 1082 «Об утверждении Положения о психолого-медико-педагогической комиссии»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Постановление Главного государственного санитарного врача Российской Федерации от 28 сентября 2020 года № 28 Об утверждении санитарных правил СП 2.4.3648-20 «</a:t>
            </a:r>
            <a:r>
              <a:rPr lang="ru-RU" sz="2000" dirty="0" err="1">
                <a:solidFill>
                  <a:schemeClr val="accent1">
                    <a:lumMod val="75000"/>
                  </a:schemeClr>
                </a:solidFill>
              </a:rPr>
              <a:t>Санитарно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 -эпидемиологические требования к организациям воспитания и обучения, отдыха и оздоровления детей и молодежи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Постановление Главного государственного санитарного врача Российской Федерации от 27 октября 2020 г. № 32 Об утверждении санитарных правил и норм СанПиН 2.3/2.4.3590-20 «Санитарно- эпидемиологические требования к организации общественного питания населения»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Постановление Главного государственного санитарного врача Российской Федерации от 28 января 2021 г. № 2 Об утверждении санитарных правил и норм СанПиН 1.2.3685-21 «Гигиенические нормативы и требования к обеспечению безопасности и (или) безвредности для человека факторов среды обитания» </a:t>
            </a:r>
          </a:p>
          <a:p>
            <a:pPr marL="182563" indent="-182563"/>
            <a:endParaRPr lang="ru-RU" dirty="0">
              <a:solidFill>
                <a:srgbClr val="3399FF"/>
              </a:solidFill>
            </a:endParaRPr>
          </a:p>
        </p:txBody>
      </p:sp>
      <p:sp>
        <p:nvSpPr>
          <p:cNvPr id="4" name="Нижний колонтитул 4">
            <a:extLst>
              <a:ext uri="{FF2B5EF4-FFF2-40B4-BE49-F238E27FC236}">
                <a16:creationId xmlns:a16="http://schemas.microsoft.com/office/drawing/2014/main" id="{F69AB093-EBDD-46B0-9F46-C486CAD8EC65}"/>
              </a:ext>
            </a:extLst>
          </p:cNvPr>
          <p:cNvSpPr txBox="1">
            <a:spLocks/>
          </p:cNvSpPr>
          <p:nvPr/>
        </p:nvSpPr>
        <p:spPr>
          <a:xfrm>
            <a:off x="3962400" y="6440529"/>
            <a:ext cx="4267200" cy="365126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12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97E9A43-6A5B-4E7F-8A74-7089C788E3F3}"/>
              </a:ext>
            </a:extLst>
          </p:cNvPr>
          <p:cNvSpPr txBox="1"/>
          <p:nvPr/>
        </p:nvSpPr>
        <p:spPr>
          <a:xfrm>
            <a:off x="838200" y="2864465"/>
            <a:ext cx="844296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10" normalizeH="0" baseline="0" noProof="0" dirty="0">
              <a:ln>
                <a:noFill/>
              </a:ln>
              <a:solidFill>
                <a:srgbClr val="3399FF"/>
              </a:solidFill>
              <a:effectLst/>
              <a:uLnTx/>
              <a:uFillTx/>
              <a:latin typeface="KHRDI+Century Gothic"/>
              <a:ea typeface="KHRDI+Century Gothic"/>
              <a:cs typeface="KHRDI+Century Gothic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pc="10" dirty="0">
              <a:solidFill>
                <a:srgbClr val="3399FF"/>
              </a:solidFill>
              <a:latin typeface="KHRDI+Century Gothic"/>
              <a:ea typeface="KHRDI+Century Gothic"/>
              <a:cs typeface="KHRDI+Century Gothic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10" normalizeH="0" baseline="0" noProof="0" dirty="0">
              <a:ln>
                <a:noFill/>
              </a:ln>
              <a:solidFill>
                <a:srgbClr val="3399FF"/>
              </a:solidFill>
              <a:effectLst/>
              <a:uLnTx/>
              <a:uFillTx/>
              <a:latin typeface="KHRDI+Century Gothic"/>
              <a:ea typeface="KHRDI+Century Gothic"/>
              <a:cs typeface="KHRDI+Century Gothic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E655104-FBEF-472E-87BE-26891ADD8508}"/>
              </a:ext>
            </a:extLst>
          </p:cNvPr>
          <p:cNvSpPr txBox="1"/>
          <p:nvPr/>
        </p:nvSpPr>
        <p:spPr>
          <a:xfrm>
            <a:off x="990600" y="3016865"/>
            <a:ext cx="844296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10" normalizeH="0" baseline="0" noProof="0" dirty="0">
              <a:ln>
                <a:noFill/>
              </a:ln>
              <a:solidFill>
                <a:srgbClr val="3399FF"/>
              </a:solidFill>
              <a:effectLst/>
              <a:uLnTx/>
              <a:uFillTx/>
              <a:latin typeface="KHRDI+Century Gothic"/>
              <a:ea typeface="KHRDI+Century Gothic"/>
              <a:cs typeface="KHRDI+Century Gothic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pc="10" dirty="0">
              <a:solidFill>
                <a:srgbClr val="3399FF"/>
              </a:solidFill>
              <a:latin typeface="KHRDI+Century Gothic"/>
              <a:ea typeface="KHRDI+Century Gothic"/>
              <a:cs typeface="KHRDI+Century Gothic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10" normalizeH="0" baseline="0" noProof="0" dirty="0">
              <a:ln>
                <a:noFill/>
              </a:ln>
              <a:solidFill>
                <a:srgbClr val="3399FF"/>
              </a:solidFill>
              <a:effectLst/>
              <a:uLnTx/>
              <a:uFillTx/>
              <a:latin typeface="KHRDI+Century Gothic"/>
              <a:ea typeface="KHRDI+Century Gothic"/>
              <a:cs typeface="KHRDI+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467245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3B5309-E3B5-40D7-BCB7-8AD6BD63EC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2675" y="160020"/>
            <a:ext cx="9753600" cy="1183798"/>
          </a:xfrm>
        </p:spPr>
        <p:txBody>
          <a:bodyPr>
            <a:noAutofit/>
          </a:bodyPr>
          <a:lstStyle/>
          <a:p>
            <a:pPr algn="just"/>
            <a:r>
              <a:rPr lang="ru-RU" sz="3600" dirty="0"/>
              <a:t>Программа позволяет реализовать несколько основополагающих функций дошкольного уровня образования: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D9D9A64-0052-4B4A-A5CA-D486AF49C4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1975" y="1720850"/>
            <a:ext cx="2990850" cy="4351338"/>
          </a:xfrm>
          <a:solidFill>
            <a:schemeClr val="accent1"/>
          </a:solidFill>
        </p:spPr>
        <p:txBody>
          <a:bodyPr>
            <a:normAutofit fontScale="77500" lnSpcReduction="20000"/>
          </a:bodyPr>
          <a:lstStyle/>
          <a:p>
            <a:r>
              <a:rPr lang="ru-RU" dirty="0">
                <a:solidFill>
                  <a:schemeClr val="bg1"/>
                </a:solidFill>
              </a:rPr>
              <a:t>обучение и воспитание ребёнка дошкольного возраста как гражданина Российской Федерации, формирование основ его гражданской и культурной идентичности на соответствующем его возрасту содержании доступными средствами</a:t>
            </a:r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id="{B194E05A-EC23-4BD6-8683-FBF47732B49A}"/>
              </a:ext>
            </a:extLst>
          </p:cNvPr>
          <p:cNvSpPr txBox="1">
            <a:spLocks/>
          </p:cNvSpPr>
          <p:nvPr/>
        </p:nvSpPr>
        <p:spPr>
          <a:xfrm>
            <a:off x="4600575" y="1720850"/>
            <a:ext cx="2990850" cy="4351338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>
                <a:solidFill>
                  <a:schemeClr val="bg1"/>
                </a:solidFill>
              </a:rPr>
              <a:t>создание единого ядра содержания дошкольного образования (далее – ДО), ориентированного на приобщение детей к традиционным духовно-нравственным и социокультурным ценностям российского народа, воспитание подрастающего поколения как знающего и уважающего историю и культуру своей семьи, большой и малой Родины</a:t>
            </a: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A5A405CD-F697-4B79-80C2-75189248ACF1}"/>
              </a:ext>
            </a:extLst>
          </p:cNvPr>
          <p:cNvSpPr txBox="1">
            <a:spLocks/>
          </p:cNvSpPr>
          <p:nvPr/>
        </p:nvSpPr>
        <p:spPr>
          <a:xfrm>
            <a:off x="8639175" y="1720850"/>
            <a:ext cx="2990850" cy="4351338"/>
          </a:xfrm>
          <a:prstGeom prst="rect">
            <a:avLst/>
          </a:prstGeom>
          <a:solidFill>
            <a:schemeClr val="accent3"/>
          </a:solidFill>
        </p:spPr>
        <p:txBody>
          <a:bodyPr vert="horz" lIns="91440" tIns="45720" rIns="91440" bIns="45720" rtlCol="0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>
                <a:solidFill>
                  <a:schemeClr val="bg1"/>
                </a:solidFill>
              </a:rPr>
              <a:t>создание единого федерального образовательного пространства воспитания и обучения детей от рождения до поступления в общеобразовательную организацию, обеспечивающего ребёнку и его родителям (законным представителям) равные, качественные условия ДО, вне зависимости от места проживания</a:t>
            </a:r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7C6D3FEC-7266-4190-8AE0-D296208AF55C}"/>
              </a:ext>
            </a:extLst>
          </p:cNvPr>
          <p:cNvSpPr/>
          <p:nvPr/>
        </p:nvSpPr>
        <p:spPr>
          <a:xfrm>
            <a:off x="1685925" y="5715000"/>
            <a:ext cx="733425" cy="733425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916DCB5E-6E1D-4436-96E1-DB6919EB92B7}"/>
              </a:ext>
            </a:extLst>
          </p:cNvPr>
          <p:cNvSpPr/>
          <p:nvPr/>
        </p:nvSpPr>
        <p:spPr>
          <a:xfrm>
            <a:off x="5729287" y="5715000"/>
            <a:ext cx="733425" cy="733425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1B228D4A-3532-488E-B05B-CAD7EFE09BD9}"/>
              </a:ext>
            </a:extLst>
          </p:cNvPr>
          <p:cNvSpPr/>
          <p:nvPr/>
        </p:nvSpPr>
        <p:spPr>
          <a:xfrm>
            <a:off x="9767887" y="5705475"/>
            <a:ext cx="733425" cy="733425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7186D8-6EC3-4BBB-81BD-CCDAEDEBD364}"/>
              </a:ext>
            </a:extLst>
          </p:cNvPr>
          <p:cNvSpPr txBox="1"/>
          <p:nvPr/>
        </p:nvSpPr>
        <p:spPr>
          <a:xfrm>
            <a:off x="1685925" y="5715000"/>
            <a:ext cx="733424" cy="70788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chemeClr val="accent1"/>
                </a:solidFill>
              </a:rPr>
              <a:t>1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717899F-CA27-40C3-9CC0-CD67DEA74099}"/>
              </a:ext>
            </a:extLst>
          </p:cNvPr>
          <p:cNvSpPr txBox="1"/>
          <p:nvPr/>
        </p:nvSpPr>
        <p:spPr>
          <a:xfrm>
            <a:off x="5729288" y="5753100"/>
            <a:ext cx="733424" cy="70788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chemeClr val="accent2"/>
                </a:solidFill>
              </a:rPr>
              <a:t>2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9031939-71EA-4DF4-95A9-FF7EF1CB2DCD}"/>
              </a:ext>
            </a:extLst>
          </p:cNvPr>
          <p:cNvSpPr txBox="1"/>
          <p:nvPr/>
        </p:nvSpPr>
        <p:spPr>
          <a:xfrm>
            <a:off x="9767887" y="5705475"/>
            <a:ext cx="733424" cy="70788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chemeClr val="accent3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996715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D0C0A6-FB65-4ED1-AAD2-0F995C8ED8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Программа состоит из: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7C24296-7B5C-41E1-AF5E-92E14428B9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880" y="1562209"/>
            <a:ext cx="9116360" cy="487831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800" b="1" dirty="0">
                <a:solidFill>
                  <a:schemeClr val="accent1">
                    <a:lumMod val="75000"/>
                  </a:schemeClr>
                </a:solidFill>
              </a:rPr>
              <a:t>Обязательная часть 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</a:rPr>
              <a:t>соответствует Федеральной программе и составляет не менее 60% от общего объема Программы. Часть, формируемая участниками образовательных отношений, составляет не более 40% и ориентирована на специфику национальных, социокультурных и иных условий, в том числе региональных, в которых осуществляется образовательная деятельность; сложившиеся традиции ДОО; выбор парциальных образовательных программ и форм организации работы с детьми, которые в наибольшей степени соответствуют потребностям и интересам детей, а также возможностям педагогического коллектива и ДОО в целом.</a:t>
            </a:r>
          </a:p>
          <a:p>
            <a:pPr marL="0" indent="0" algn="just">
              <a:buNone/>
            </a:pPr>
            <a:endParaRPr lang="ru-RU" sz="1800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 algn="just">
              <a:buNone/>
            </a:pPr>
            <a:r>
              <a:rPr lang="ru-RU" sz="1800" dirty="0">
                <a:solidFill>
                  <a:schemeClr val="accent1">
                    <a:lumMod val="75000"/>
                  </a:schemeClr>
                </a:solidFill>
              </a:rPr>
              <a:t>Часть Программы</a:t>
            </a:r>
            <a:r>
              <a:rPr lang="ru-RU" sz="1800" b="1" dirty="0">
                <a:solidFill>
                  <a:schemeClr val="accent1">
                    <a:lumMod val="75000"/>
                  </a:schemeClr>
                </a:solidFill>
              </a:rPr>
              <a:t>, формируемая участниками образовательных отношений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</a:rPr>
              <a:t> разработана на основе регионального содержания в соответствии с Региональной программой дошкольного образования «</a:t>
            </a:r>
            <a:r>
              <a:rPr lang="ru-RU" sz="1800" dirty="0" err="1">
                <a:solidFill>
                  <a:schemeClr val="accent1">
                    <a:lumMod val="75000"/>
                  </a:schemeClr>
                </a:solidFill>
              </a:rPr>
              <a:t>Сөенеч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</a:rPr>
              <a:t>» – «Радость познания» под ред. </a:t>
            </a:r>
            <a:r>
              <a:rPr lang="ru-RU" sz="1800" dirty="0" err="1">
                <a:solidFill>
                  <a:schemeClr val="accent1">
                    <a:lumMod val="75000"/>
                  </a:schemeClr>
                </a:solidFill>
              </a:rPr>
              <a:t>Шаеховой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</a:rPr>
              <a:t> Р.К., 2016г.;с использованием средств национальной культуры, обеспечивающих успешную социализацию, мотивацию и поддержку индивидуальности детей через общение на языке татарского народа, в том числе с представителями других национальностей, народную игру, познание родного края и другие формы активности. Данная часть Программы учитывает образовательные потребности и интересы воспитанников, членов их семей, педагогов ДОО и ориентирована на специфику национальных, социокультурных, экономических, климатических условий</a:t>
            </a:r>
          </a:p>
        </p:txBody>
      </p:sp>
      <p:sp>
        <p:nvSpPr>
          <p:cNvPr id="8" name="Нижний колонтитул 4">
            <a:extLst>
              <a:ext uri="{FF2B5EF4-FFF2-40B4-BE49-F238E27FC236}">
                <a16:creationId xmlns:a16="http://schemas.microsoft.com/office/drawing/2014/main" id="{4AB16B42-C143-47CA-B516-820EF4E51DC5}"/>
              </a:ext>
            </a:extLst>
          </p:cNvPr>
          <p:cNvSpPr txBox="1">
            <a:spLocks/>
          </p:cNvSpPr>
          <p:nvPr/>
        </p:nvSpPr>
        <p:spPr>
          <a:xfrm>
            <a:off x="3962400" y="6440529"/>
            <a:ext cx="4267200" cy="365126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12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673EC41-4E49-4A08-9BDE-B980F8AE435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5088"/>
          <a:stretch/>
        </p:blipFill>
        <p:spPr>
          <a:xfrm>
            <a:off x="9783871" y="1503857"/>
            <a:ext cx="2408129" cy="238236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3129EC3-EB94-42C8-B35D-D7BA9DF8762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5088"/>
          <a:stretch/>
        </p:blipFill>
        <p:spPr>
          <a:xfrm>
            <a:off x="9802161" y="4162962"/>
            <a:ext cx="2389839" cy="2382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370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D0C0A6-FB65-4ED1-AAD2-0F995C8ED8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Цель программы: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7C24296-7B5C-41E1-AF5E-92E14428B9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1" y="2000249"/>
            <a:ext cx="8793480" cy="4176713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В обязательной части: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Разностороннее развитие ребёнка в период дошкольного детства с учётом возрастных и индивидуальных особенностей на основе духовно-нравственных ценностей российского народа, исторических и национально-культурных традиций. </a:t>
            </a:r>
          </a:p>
          <a:p>
            <a:pPr marL="0" indent="0" algn="just">
              <a:buNone/>
            </a:pP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 algn="just">
              <a:buNone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В части, формируемой участниками образовательных отношений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: Создание условий для расширения и углубления основного образовательного содержания, позволяющего удовлетворить образовательные и индивидуальные потребности, избирательные интересы дошкольника и современной семьи, реализовать развивающий потенциал образования с учетом региональных особенностей. 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EEAFAFB-1E8B-4790-AB92-1C825C5212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09810" y="1708971"/>
            <a:ext cx="1759676" cy="1759676"/>
          </a:xfrm>
          <a:prstGeom prst="rect">
            <a:avLst/>
          </a:prstGeom>
        </p:spPr>
      </p:pic>
      <p:sp>
        <p:nvSpPr>
          <p:cNvPr id="8" name="Нижний колонтитул 4">
            <a:extLst>
              <a:ext uri="{FF2B5EF4-FFF2-40B4-BE49-F238E27FC236}">
                <a16:creationId xmlns:a16="http://schemas.microsoft.com/office/drawing/2014/main" id="{4AB16B42-C143-47CA-B516-820EF4E51DC5}"/>
              </a:ext>
            </a:extLst>
          </p:cNvPr>
          <p:cNvSpPr txBox="1">
            <a:spLocks/>
          </p:cNvSpPr>
          <p:nvPr/>
        </p:nvSpPr>
        <p:spPr>
          <a:xfrm>
            <a:off x="3962400" y="6440529"/>
            <a:ext cx="4267200" cy="365126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12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4280162-22D1-43CE-8C0D-BE839558B4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09810" y="4233889"/>
            <a:ext cx="1830279" cy="1830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9684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D0C0A6-FB65-4ED1-AAD2-0F995C8ED8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Программа содержит </a:t>
            </a:r>
            <a:br>
              <a:rPr lang="ru-RU" dirty="0"/>
            </a:br>
            <a:r>
              <a:rPr lang="ru-RU" dirty="0"/>
              <a:t>три раздела :</a:t>
            </a:r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F2677D9E-7431-4823-91E6-97CD2123EC6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6890063"/>
              </p:ext>
            </p:extLst>
          </p:nvPr>
        </p:nvGraphicFramePr>
        <p:xfrm>
          <a:off x="418011" y="1825625"/>
          <a:ext cx="11164389" cy="46149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Нижний колонтитул 4">
            <a:extLst>
              <a:ext uri="{FF2B5EF4-FFF2-40B4-BE49-F238E27FC236}">
                <a16:creationId xmlns:a16="http://schemas.microsoft.com/office/drawing/2014/main" id="{4AB16B42-C143-47CA-B516-820EF4E51DC5}"/>
              </a:ext>
            </a:extLst>
          </p:cNvPr>
          <p:cNvSpPr txBox="1">
            <a:spLocks/>
          </p:cNvSpPr>
          <p:nvPr/>
        </p:nvSpPr>
        <p:spPr>
          <a:xfrm>
            <a:off x="3962400" y="6440529"/>
            <a:ext cx="4267200" cy="365126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12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BC74806-E263-4AA7-862A-9146BDAD7090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b="36920"/>
          <a:stretch/>
        </p:blipFill>
        <p:spPr>
          <a:xfrm>
            <a:off x="9726114" y="20953"/>
            <a:ext cx="2047875" cy="2004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579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D0C0A6-FB65-4ED1-AAD2-0F995C8ED8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Федеральная рабочая программа воспитания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7C24296-7B5C-41E1-AF5E-92E14428B9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00249"/>
            <a:ext cx="4622074" cy="417671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Программа воспитания предусматривает приобщение детей к традиционным ценностям российского общества – жизнь, достоинство, права и свободы человека, патриотизм, гражданственность, служение Отечеству и ответственность за его судьбу, высокие нравственные идеалы, крепкая семья, созидательный труд, приоритет духовного над материальным, гуманизм, милосердие, справедливость, коллективизм, взаимопомощь и взаимоуважение, историческая память и преемственность поколений, единство народов России</a:t>
            </a:r>
          </a:p>
        </p:txBody>
      </p:sp>
      <p:pic>
        <p:nvPicPr>
          <p:cNvPr id="5" name="Рисунок 4" descr="Дети со сплошной заливкой">
            <a:extLst>
              <a:ext uri="{FF2B5EF4-FFF2-40B4-BE49-F238E27FC236}">
                <a16:creationId xmlns:a16="http://schemas.microsoft.com/office/drawing/2014/main" id="{6EEAFAFB-1E8B-4790-AB92-1C825C5212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743406" y="1635244"/>
            <a:ext cx="2610394" cy="2610394"/>
          </a:xfrm>
          <a:prstGeom prst="rect">
            <a:avLst/>
          </a:prstGeom>
        </p:spPr>
      </p:pic>
      <p:sp>
        <p:nvSpPr>
          <p:cNvPr id="8" name="Нижний колонтитул 4">
            <a:extLst>
              <a:ext uri="{FF2B5EF4-FFF2-40B4-BE49-F238E27FC236}">
                <a16:creationId xmlns:a16="http://schemas.microsoft.com/office/drawing/2014/main" id="{4AB16B42-C143-47CA-B516-820EF4E51DC5}"/>
              </a:ext>
            </a:extLst>
          </p:cNvPr>
          <p:cNvSpPr txBox="1">
            <a:spLocks/>
          </p:cNvSpPr>
          <p:nvPr/>
        </p:nvSpPr>
        <p:spPr>
          <a:xfrm>
            <a:off x="3962400" y="6440529"/>
            <a:ext cx="4267200" cy="365126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12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39F7E76-7988-4234-B5CA-78B5EE4497D3}"/>
              </a:ext>
            </a:extLst>
          </p:cNvPr>
          <p:cNvSpPr txBox="1"/>
          <p:nvPr/>
        </p:nvSpPr>
        <p:spPr>
          <a:xfrm>
            <a:off x="6903720" y="4084791"/>
            <a:ext cx="445008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Указ Президента Российской Федерации от 9 ноября 2022 г. № 809 «Об утверждении основ государственной политики по сохранению и укреплению традиционных российских духовно-нравственных ценностей» </a:t>
            </a:r>
          </a:p>
        </p:txBody>
      </p:sp>
    </p:spTree>
    <p:extLst>
      <p:ext uri="{BB962C8B-B14F-4D97-AF65-F5344CB8AC3E}">
        <p14:creationId xmlns:p14="http://schemas.microsoft.com/office/powerpoint/2010/main" val="3749443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иний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344</TotalTime>
  <Words>1250</Words>
  <Application>Microsoft Office PowerPoint</Application>
  <PresentationFormat>Широкоэкранный</PresentationFormat>
  <Paragraphs>61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KHRDI+Century Gothic</vt:lpstr>
      <vt:lpstr>Тема Office</vt:lpstr>
      <vt:lpstr>Образовательная программа  дошкольного образования  Муниципального автономного дошкольного образовательного учреждения  «Детский сад № 394 комбинированного вида с татарским языком воспитания и обучения» Советского района г. Казани</vt:lpstr>
      <vt:lpstr>Образовательная программа дошкольного образования МАДОУ «Детский сад № 394» разработана в соответствии </vt:lpstr>
      <vt:lpstr>Нормативные документы </vt:lpstr>
      <vt:lpstr> </vt:lpstr>
      <vt:lpstr>Программа позволяет реализовать несколько основополагающих функций дошкольного уровня образования: </vt:lpstr>
      <vt:lpstr>Программа состоит из:</vt:lpstr>
      <vt:lpstr>Цель программы:</vt:lpstr>
      <vt:lpstr>Программа содержит  три раздела :</vt:lpstr>
      <vt:lpstr>Федеральная рабочая программа воспитания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 Obstinate</dc:creator>
  <cp:lastModifiedBy>Af</cp:lastModifiedBy>
  <cp:revision>46</cp:revision>
  <dcterms:created xsi:type="dcterms:W3CDTF">2021-05-01T17:59:24Z</dcterms:created>
  <dcterms:modified xsi:type="dcterms:W3CDTF">2023-10-27T08:28:44Z</dcterms:modified>
</cp:coreProperties>
</file>